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160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232E1-B6A5-6247-A93C-521BEEE7C0F7}" type="datetimeFigureOut">
              <a:rPr lang="en-US" smtClean="0"/>
              <a:t>2019-04-17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69933-C15F-9744-BBCB-CDA24C8D2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87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539777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285750" lvl="0" indent="-285750" algn="l" defTabSz="457200">
              <a:defRPr sz="2800" baseline="31999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hf hdr="0" ftr="0" dt="0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228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hyperlink" Target="file://localhost/Users/eishapatel/Desktop/DS%20-%208008/DS%208008%20-%20project/vis25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machinelearningplus.com/nlp/topic-modeling-gensim-python/" TargetMode="External"/><Relationship Id="rId3" Type="http://schemas.openxmlformats.org/officeDocument/2006/relationships/hyperlink" Target="https://medium.com/@dudsdu/topic-modelling-for-finding-similar-contracts-df00b3aea8b2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08000" y="60960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400" i="1">
                <a:solidFill>
                  <a:srgbClr val="414141"/>
                </a:solidFill>
              </a:rPr>
              <a:t>DS 8008 - NLP Project 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266564" y="360464"/>
            <a:ext cx="12471672" cy="5716487"/>
            <a:chOff x="-126999" y="-88899"/>
            <a:chExt cx="12471671" cy="5716485"/>
          </a:xfrm>
        </p:grpSpPr>
        <p:pic>
          <p:nvPicPr>
            <p:cNvPr id="45" name="pasted-image-enhanced.png"/>
            <p:cNvPicPr/>
            <p:nvPr/>
          </p:nvPicPr>
          <p:blipFill>
            <a:blip r:embed="rId2">
              <a:extLst/>
            </a:blip>
            <a:srcRect t="16935" b="16935"/>
            <a:stretch>
              <a:fillRect/>
            </a:stretch>
          </p:blipFill>
          <p:spPr>
            <a:xfrm>
              <a:off x="0" y="0"/>
              <a:ext cx="12217672" cy="53862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" name="Picture 43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2471672" cy="5716486"/>
            </a:xfrm>
            <a:prstGeom prst="rect">
              <a:avLst/>
            </a:prstGeom>
            <a:effectLst/>
          </p:spPr>
        </p:pic>
      </p:grp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508000" y="6680200"/>
            <a:ext cx="7348077" cy="24130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D93E2B"/>
                </a:solidFill>
              </a:rPr>
              <a:t>Topic Modeling of Canadian Regulations 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8280400" y="6668434"/>
            <a:ext cx="4241800" cy="2413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Eisha Patel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Chaitra Hosmani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41414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 defTabSz="531622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D93E2B"/>
                </a:solidFill>
              </a:rPr>
              <a:t>Methodology: </a:t>
            </a:r>
            <a:r>
              <a:rPr sz="5400" dirty="0">
                <a:solidFill>
                  <a:srgbClr val="87312B"/>
                </a:solidFill>
              </a:rPr>
              <a:t>Building the LDA Model</a:t>
            </a:r>
          </a:p>
        </p:txBody>
      </p:sp>
      <p:pic>
        <p:nvPicPr>
          <p:cNvPr id="115" name="pasted-image.pdf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620" y="2908288"/>
            <a:ext cx="12095446" cy="5299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 defTabSz="531622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D93E2B"/>
                </a:solidFill>
              </a:rPr>
              <a:t>Methodology: </a:t>
            </a:r>
            <a:r>
              <a:rPr sz="5400" dirty="0">
                <a:solidFill>
                  <a:srgbClr val="87312B"/>
                </a:solidFill>
              </a:rPr>
              <a:t>Building the LDA Model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4294967295"/>
          </p:nvPr>
        </p:nvSpPr>
        <p:spPr>
          <a:xfrm>
            <a:off x="521109" y="3235325"/>
            <a:ext cx="4558379" cy="5237018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b="1" dirty="0">
                <a:solidFill>
                  <a:srgbClr val="414141"/>
                </a:solidFill>
              </a:rPr>
              <a:t>How many Topics are ideal?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414141"/>
                </a:solidFill>
              </a:rPr>
              <a:t>Coherence score looks at the set of words generated in a topic and rates the interpretability of the topic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414141"/>
                </a:solidFill>
              </a:rPr>
              <a:t>We need to maximize this score</a:t>
            </a:r>
          </a:p>
        </p:txBody>
      </p:sp>
      <p:pic>
        <p:nvPicPr>
          <p:cNvPr id="119" name="pasted-image-filtered.png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7465" y="3235325"/>
            <a:ext cx="7423986" cy="4882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 defTabSz="531622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D93E2B"/>
                </a:solidFill>
              </a:rPr>
              <a:t>Methodology: </a:t>
            </a:r>
            <a:r>
              <a:rPr sz="5400" dirty="0">
                <a:solidFill>
                  <a:srgbClr val="87312B"/>
                </a:solidFill>
              </a:rPr>
              <a:t>Building the LDA Model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2057964"/>
          </a:xfrm>
          <a:prstGeom prst="rect">
            <a:avLst/>
          </a:prstGeom>
        </p:spPr>
        <p:txBody>
          <a:bodyPr anchor="b"/>
          <a:lstStyle/>
          <a:p>
            <a:pPr marL="427609" lvl="0" indent="-427609" defTabSz="531622">
              <a:spcBef>
                <a:spcPts val="2100"/>
              </a:spcBef>
              <a:defRPr sz="1800">
                <a:solidFill>
                  <a:srgbClr val="000000"/>
                </a:solidFill>
              </a:defRPr>
            </a:pPr>
            <a:r>
              <a:rPr sz="2730">
                <a:solidFill>
                  <a:srgbClr val="414141"/>
                </a:solidFill>
              </a:rPr>
              <a:t>What can we expect our topics to look like?</a:t>
            </a:r>
          </a:p>
          <a:p>
            <a:pPr marL="427609" lvl="0" indent="-427609" defTabSz="531622">
              <a:spcBef>
                <a:spcPts val="2100"/>
              </a:spcBef>
              <a:defRPr sz="1800">
                <a:solidFill>
                  <a:srgbClr val="000000"/>
                </a:solidFill>
              </a:defRPr>
            </a:pPr>
            <a:r>
              <a:rPr sz="2730">
                <a:solidFill>
                  <a:srgbClr val="414141"/>
                </a:solidFill>
              </a:rPr>
              <a:t>Extract all unique Acts from the 'xrefxternal' using regular expression</a:t>
            </a:r>
          </a:p>
          <a:p>
            <a:pPr marL="427609" lvl="0" indent="-427609" defTabSz="531622">
              <a:spcBef>
                <a:spcPts val="2100"/>
              </a:spcBef>
              <a:defRPr sz="1800">
                <a:solidFill>
                  <a:srgbClr val="000000"/>
                </a:solidFill>
              </a:defRPr>
            </a:pPr>
            <a:r>
              <a:rPr sz="2730">
                <a:solidFill>
                  <a:srgbClr val="414141"/>
                </a:solidFill>
              </a:rPr>
              <a:t>List of top 19 Acts with frequency of occurrence</a:t>
            </a:r>
          </a:p>
        </p:txBody>
      </p:sp>
      <p:pic>
        <p:nvPicPr>
          <p:cNvPr id="123" name="pasted-image.png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326" y="4681421"/>
            <a:ext cx="9176056" cy="4805814"/>
          </a:xfrm>
          <a:prstGeom prst="rect">
            <a:avLst/>
          </a:prstGeom>
          <a:ln w="25400">
            <a:solidFill/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 defTabSz="531622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D93E2B"/>
                </a:solidFill>
              </a:rPr>
              <a:t>Methodology: </a:t>
            </a:r>
            <a:r>
              <a:rPr sz="5400" dirty="0">
                <a:solidFill>
                  <a:srgbClr val="87312B"/>
                </a:solidFill>
              </a:rPr>
              <a:t>Building the LDA Model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4294967295"/>
          </p:nvPr>
        </p:nvSpPr>
        <p:spPr>
          <a:xfrm>
            <a:off x="508000" y="2534623"/>
            <a:ext cx="11988800" cy="2209288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 Gensim LDA model take 2 inputs</a:t>
            </a:r>
          </a:p>
          <a:p>
            <a:pPr marL="0" lvl="2" indent="45720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1) Dictionary of words</a:t>
            </a:r>
          </a:p>
          <a:p>
            <a:pPr marL="0" lvl="2" indent="457200"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414141"/>
                </a:solidFill>
              </a:rPr>
              <a:t>2) Term-Document frequency matrix (ie. corpus)</a:t>
            </a:r>
          </a:p>
        </p:txBody>
      </p:sp>
      <p:pic>
        <p:nvPicPr>
          <p:cNvPr id="127" name="pasted-image-enhanc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646" y="5113184"/>
            <a:ext cx="11543319" cy="3098756"/>
          </a:xfrm>
          <a:prstGeom prst="rect">
            <a:avLst/>
          </a:prstGeom>
          <a:ln w="25400">
            <a:solidFill/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 defTabSz="531622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D93E2B"/>
                </a:solidFill>
              </a:rPr>
              <a:t>Methodology: </a:t>
            </a:r>
            <a:r>
              <a:rPr sz="5400" dirty="0">
                <a:solidFill>
                  <a:srgbClr val="87312B"/>
                </a:solidFill>
              </a:rPr>
              <a:t>Building the LDA Model</a:t>
            </a:r>
          </a:p>
        </p:txBody>
      </p:sp>
      <p:sp>
        <p:nvSpPr>
          <p:cNvPr id="130" name="Shape 130"/>
          <p:cNvSpPr/>
          <p:nvPr/>
        </p:nvSpPr>
        <p:spPr>
          <a:xfrm>
            <a:off x="518062" y="3253812"/>
            <a:ext cx="2411721" cy="4846177"/>
          </a:xfrm>
          <a:prstGeom prst="rect">
            <a:avLst/>
          </a:prstGeom>
          <a:solidFill>
            <a:srgbClr val="74B6A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Topic 7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free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 tariff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good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item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custom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duty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import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January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sor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Canada</a:t>
            </a:r>
          </a:p>
        </p:txBody>
      </p:sp>
      <p:sp>
        <p:nvSpPr>
          <p:cNvPr id="131" name="Shape 131"/>
          <p:cNvSpPr/>
          <p:nvPr/>
        </p:nvSpPr>
        <p:spPr>
          <a:xfrm>
            <a:off x="5296539" y="3253812"/>
            <a:ext cx="2411721" cy="4846177"/>
          </a:xfrm>
          <a:prstGeom prst="rect">
            <a:avLst/>
          </a:prstGeom>
          <a:solidFill>
            <a:srgbClr val="74B6A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Topic 14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service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public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group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period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employ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employee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employment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employer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cease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department</a:t>
            </a:r>
          </a:p>
        </p:txBody>
      </p:sp>
      <p:sp>
        <p:nvSpPr>
          <p:cNvPr id="132" name="Shape 132"/>
          <p:cNvSpPr/>
          <p:nvPr/>
        </p:nvSpPr>
        <p:spPr>
          <a:xfrm>
            <a:off x="10075017" y="3253812"/>
            <a:ext cx="2411721" cy="4846177"/>
          </a:xfrm>
          <a:prstGeom prst="rect">
            <a:avLst/>
          </a:prstGeom>
          <a:solidFill>
            <a:srgbClr val="74B6A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Topic 24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amount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pay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fee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payment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payable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interest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respect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rate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day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sor</a:t>
            </a:r>
          </a:p>
        </p:txBody>
      </p:sp>
      <p:sp>
        <p:nvSpPr>
          <p:cNvPr id="133" name="Shape 133"/>
          <p:cNvSpPr/>
          <p:nvPr/>
        </p:nvSpPr>
        <p:spPr>
          <a:xfrm>
            <a:off x="7689056" y="3253812"/>
            <a:ext cx="2411721" cy="4846177"/>
          </a:xfrm>
          <a:prstGeom prst="rect">
            <a:avLst/>
          </a:prstGeom>
          <a:solidFill>
            <a:srgbClr val="438F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Topic 22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boundary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water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area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land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direction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activity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measure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zone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plan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northwest_terri</a:t>
            </a:r>
          </a:p>
        </p:txBody>
      </p:sp>
      <p:sp>
        <p:nvSpPr>
          <p:cNvPr id="134" name="Shape 134"/>
          <p:cNvSpPr/>
          <p:nvPr/>
        </p:nvSpPr>
        <p:spPr>
          <a:xfrm>
            <a:off x="2900746" y="3253812"/>
            <a:ext cx="2411721" cy="4846177"/>
          </a:xfrm>
          <a:prstGeom prst="rect">
            <a:avLst/>
          </a:prstGeom>
          <a:solidFill>
            <a:srgbClr val="438F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Topic 8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product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cannabis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originate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origin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manufacture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sale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container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display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exporter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package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 defTabSz="537463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D93E2B"/>
                </a:solidFill>
              </a:rPr>
              <a:t>Methodology: </a:t>
            </a:r>
            <a:r>
              <a:rPr sz="5400" dirty="0">
                <a:solidFill>
                  <a:srgbClr val="87312B"/>
                </a:solidFill>
              </a:rPr>
              <a:t>Visualizing LDA Topics</a:t>
            </a:r>
          </a:p>
        </p:txBody>
      </p:sp>
      <p:sp>
        <p:nvSpPr>
          <p:cNvPr id="137" name="Shape 137"/>
          <p:cNvSpPr/>
          <p:nvPr/>
        </p:nvSpPr>
        <p:spPr>
          <a:xfrm>
            <a:off x="11300542" y="8791677"/>
            <a:ext cx="14882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pyLDAvis</a:t>
            </a:r>
          </a:p>
        </p:txBody>
      </p:sp>
      <p:pic>
        <p:nvPicPr>
          <p:cNvPr id="13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24100"/>
            <a:ext cx="13004801" cy="709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508000" y="165033"/>
            <a:ext cx="89423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algn="l" rtl="0" latinLnBrk="1" hangingPunct="0"/>
            <a:r>
              <a:rPr lang="en-US" sz="1200" dirty="0">
                <a:hlinkClick r:id="rId3" action="ppaction://hlinkfile"/>
              </a:rPr>
              <a:t>file:///Users/eishapatel/Desktop/DS%20-%208008/DS%208008%20-%20project/vis25.</a:t>
            </a:r>
            <a:r>
              <a:rPr lang="en-US" sz="1200" dirty="0" smtClean="0">
                <a:hlinkClick r:id="rId3" action="ppaction://hlinkfile"/>
              </a:rPr>
              <a:t>html</a:t>
            </a:r>
            <a:endParaRPr lang="en-US" sz="1200" dirty="0"/>
          </a:p>
          <a:p>
            <a:pPr algn="l" rtl="0" latinLnBrk="1" hangingPunct="0"/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D93E2B"/>
                </a:solidFill>
              </a:rPr>
              <a:t>Methodology: </a:t>
            </a:r>
            <a:r>
              <a:rPr sz="6000" dirty="0">
                <a:solidFill>
                  <a:srgbClr val="87312B"/>
                </a:solidFill>
              </a:rPr>
              <a:t>Document Grouping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4294967295"/>
          </p:nvPr>
        </p:nvSpPr>
        <p:spPr>
          <a:xfrm>
            <a:off x="508000" y="2628900"/>
            <a:ext cx="11988800" cy="4495801"/>
          </a:xfrm>
          <a:prstGeom prst="rect">
            <a:avLst/>
          </a:prstGeom>
        </p:spPr>
        <p:txBody>
          <a:bodyPr anchor="t"/>
          <a:lstStyle/>
          <a:p>
            <a:pPr marL="391583" lvl="0" indent="-391583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Each document can be described by a list of topics and correlation values that relates the topics to the document. </a:t>
            </a:r>
          </a:p>
          <a:p>
            <a:pPr marL="391583" lvl="0" indent="-391583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The list of topics and correlation is unique among documents and can also be considered the </a:t>
            </a:r>
            <a:r>
              <a:rPr sz="3000" i="1">
                <a:solidFill>
                  <a:srgbClr val="414141"/>
                </a:solidFill>
              </a:rPr>
              <a:t>signature</a:t>
            </a:r>
            <a:r>
              <a:rPr sz="3000">
                <a:solidFill>
                  <a:srgbClr val="414141"/>
                </a:solidFill>
              </a:rPr>
              <a:t> of that document.</a:t>
            </a:r>
            <a:endParaRPr sz="3000">
              <a:solidFill>
                <a:srgbClr val="347AB7"/>
              </a:solidFill>
            </a:endParaRPr>
          </a:p>
          <a:p>
            <a:pPr marL="391583" lvl="0" indent="-391583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Since one document can be highly correlated to multiple topics, we can create soft clusters of documents</a:t>
            </a:r>
          </a:p>
          <a:p>
            <a:pPr marL="391583" lvl="0" indent="-391583">
              <a:spcBef>
                <a:spcPts val="18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Example: document 1 and it’s probabilities</a:t>
            </a:r>
          </a:p>
        </p:txBody>
      </p:sp>
      <p:pic>
        <p:nvPicPr>
          <p:cNvPr id="142" name="pasted-image.png"/>
          <p:cNvPicPr/>
          <p:nvPr/>
        </p:nvPicPr>
        <p:blipFill>
          <a:blip r:embed="rId2">
            <a:extLst/>
          </a:blip>
          <a:srcRect b="80972"/>
          <a:stretch>
            <a:fillRect/>
          </a:stretch>
        </p:blipFill>
        <p:spPr>
          <a:xfrm>
            <a:off x="343514" y="7477995"/>
            <a:ext cx="10930041" cy="93296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11135236" y="7477176"/>
            <a:ext cx="15404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414141"/>
                </a:solidFill>
              </a:rPr>
              <a:t> .  .  . 25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D93E2B"/>
                </a:solidFill>
              </a:rPr>
              <a:t>Methodology: </a:t>
            </a:r>
            <a:r>
              <a:rPr sz="6000" dirty="0">
                <a:solidFill>
                  <a:srgbClr val="87312B"/>
                </a:solidFill>
              </a:rPr>
              <a:t>Document Grouping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4294967295"/>
          </p:nvPr>
        </p:nvSpPr>
        <p:spPr>
          <a:xfrm>
            <a:off x="363793" y="6338528"/>
            <a:ext cx="12277214" cy="322866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54317" lvl="0" indent="-254317" defTabSz="406908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 b="1" baseline="31999" dirty="0" smtClean="0">
                <a:latin typeface="Courier"/>
                <a:ea typeface="Courier"/>
                <a:cs typeface="Courier"/>
                <a:sym typeface="Courier"/>
              </a:rPr>
              <a:t>'</a:t>
            </a:r>
            <a:endParaRPr lang="en-CA" sz="2800" b="1" baseline="31999" dirty="0" smtClean="0">
              <a:latin typeface="Courier"/>
              <a:ea typeface="Courier"/>
              <a:cs typeface="Courier"/>
              <a:sym typeface="Courier"/>
            </a:endParaRPr>
          </a:p>
          <a:p>
            <a:pPr marL="254317" lvl="0" indent="-254317" defTabSz="406908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CA" sz="2800" b="1" baseline="31999" dirty="0" smtClean="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2800" b="1" baseline="31999" dirty="0" smtClean="0">
                <a:latin typeface="Courier"/>
                <a:ea typeface="Courier"/>
                <a:cs typeface="Courier"/>
                <a:sym typeface="Courier"/>
              </a:rPr>
              <a:t>PUBLIC </a:t>
            </a:r>
            <a:r>
              <a:rPr sz="2800" b="1" baseline="31999" dirty="0">
                <a:latin typeface="Courier"/>
                <a:ea typeface="Courier"/>
                <a:cs typeface="Courier"/>
                <a:sym typeface="Courier"/>
              </a:rPr>
              <a:t>SERVICE LABOUR RELATIONS ACT</a:t>
            </a:r>
            <a:r>
              <a:rPr sz="2800" b="1" baseline="31999" dirty="0" smtClean="0">
                <a:latin typeface="Courier"/>
                <a:ea typeface="Courier"/>
                <a:cs typeface="Courier"/>
                <a:sym typeface="Courier"/>
              </a:rPr>
              <a:t>’</a:t>
            </a:r>
            <a:endParaRPr sz="2800" baseline="31999" dirty="0">
              <a:latin typeface="Courier"/>
              <a:ea typeface="Courier"/>
              <a:cs typeface="Courier"/>
              <a:sym typeface="Courier"/>
            </a:endParaRPr>
          </a:p>
          <a:p>
            <a:pPr marL="254317" lvl="0" indent="-254317" defTabSz="406908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800" baseline="31999" dirty="0">
                <a:latin typeface="Courier"/>
                <a:ea typeface="Courier"/>
                <a:cs typeface="Courier"/>
                <a:sym typeface="Courier"/>
              </a:rPr>
              <a:t>['public', 'service', 'labour_relation', 'designate', 'staff', 'public', 'fund', 'canadian', 'force', 'separate', 'employer', 'purpose', 'excellency', 'governor', 'general', 'council', 'recommendation', 'minister', 'national_defence', 'pursuant', 'public', 'service', 'staff_relation', 'designate', 'staff', 'public', 'fund', 'canadian', 'force', 'separate', 'employer', 'purpose', 'public', 'service', 'staff_relation', 'provision', 'reference', 'context_requir', 'reference', 'public', 'service', 'labour_relation', 'provision', 'define', 'statutory_instrument', 'parliament', 'provision', 'refer', 'read', 'reference', 'federal', 'public', 'sector_labour_relation']</a:t>
            </a:r>
          </a:p>
        </p:txBody>
      </p:sp>
      <p:pic>
        <p:nvPicPr>
          <p:cNvPr id="147" name="pasted-image-filte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2324100"/>
            <a:ext cx="12750800" cy="402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 defTabSz="519937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D93E2B"/>
                </a:solidFill>
              </a:rPr>
              <a:t>Methodology: </a:t>
            </a:r>
            <a:r>
              <a:rPr sz="5400" dirty="0">
                <a:solidFill>
                  <a:srgbClr val="87312B"/>
                </a:solidFill>
              </a:rPr>
              <a:t>Time Evolution of Topics</a:t>
            </a:r>
          </a:p>
        </p:txBody>
      </p:sp>
      <p:pic>
        <p:nvPicPr>
          <p:cNvPr id="150" name="pasted-image.pdf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27" t="2827" r="2827" b="2827"/>
          <a:stretch>
            <a:fillRect/>
          </a:stretch>
        </p:blipFill>
        <p:spPr>
          <a:xfrm>
            <a:off x="151170" y="3492499"/>
            <a:ext cx="6934201" cy="43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body" idx="4294967295"/>
          </p:nvPr>
        </p:nvSpPr>
        <p:spPr>
          <a:xfrm>
            <a:off x="6815598" y="2628899"/>
            <a:ext cx="5589435" cy="6096001"/>
          </a:xfrm>
          <a:prstGeom prst="rect">
            <a:avLst/>
          </a:prstGeom>
        </p:spPr>
        <p:txBody>
          <a:bodyPr/>
          <a:lstStyle/>
          <a:p>
            <a:pPr marL="418211" lvl="0" indent="-418211" defTabSz="519937">
              <a:spcBef>
                <a:spcPts val="2100"/>
              </a:spcBef>
              <a:defRPr sz="1800">
                <a:solidFill>
                  <a:srgbClr val="000000"/>
                </a:solidFill>
              </a:defRPr>
            </a:pPr>
            <a:r>
              <a:rPr sz="3204" dirty="0">
                <a:solidFill>
                  <a:srgbClr val="414141"/>
                </a:solidFill>
              </a:rPr>
              <a:t>Captures the evolution of topics in a sequentially organized corpus of documents</a:t>
            </a:r>
            <a:endParaRPr sz="3204" baseline="31999" dirty="0">
              <a:solidFill>
                <a:srgbClr val="414141"/>
              </a:solidFill>
            </a:endParaRPr>
          </a:p>
          <a:p>
            <a:pPr marL="418211" lvl="0" indent="-418211" defTabSz="519937">
              <a:spcBef>
                <a:spcPts val="2100"/>
              </a:spcBef>
              <a:defRPr sz="1800">
                <a:solidFill>
                  <a:srgbClr val="000000"/>
                </a:solidFill>
              </a:defRPr>
            </a:pPr>
            <a:r>
              <a:rPr sz="3204" dirty="0">
                <a:solidFill>
                  <a:srgbClr val="414141"/>
                </a:solidFill>
              </a:rPr>
              <a:t> Documents are grouped by </a:t>
            </a:r>
            <a:r>
              <a:rPr sz="3204" dirty="0" smtClean="0">
                <a:solidFill>
                  <a:srgbClr val="414141"/>
                </a:solidFill>
              </a:rPr>
              <a:t>time slice </a:t>
            </a:r>
            <a:r>
              <a:rPr sz="3204" dirty="0">
                <a:solidFill>
                  <a:srgbClr val="414141"/>
                </a:solidFill>
              </a:rPr>
              <a:t>(e.g.: years): documents order matter</a:t>
            </a:r>
          </a:p>
          <a:p>
            <a:pPr marL="418211" lvl="0" indent="-418211" defTabSz="519937">
              <a:spcBef>
                <a:spcPts val="2100"/>
              </a:spcBef>
              <a:defRPr sz="1800">
                <a:solidFill>
                  <a:srgbClr val="000000"/>
                </a:solidFill>
              </a:defRPr>
            </a:pPr>
            <a:r>
              <a:rPr sz="3204" dirty="0">
                <a:solidFill>
                  <a:srgbClr val="414141"/>
                </a:solidFill>
              </a:rPr>
              <a:t>Exploration of a large document collection in new way</a:t>
            </a:r>
          </a:p>
        </p:txBody>
      </p:sp>
      <p:sp>
        <p:nvSpPr>
          <p:cNvPr id="152" name="Shape 152"/>
          <p:cNvSpPr/>
          <p:nvPr/>
        </p:nvSpPr>
        <p:spPr>
          <a:xfrm>
            <a:off x="828847" y="2517774"/>
            <a:ext cx="5578849" cy="635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Dynamic Topic Modelling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 defTabSz="519937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sz="5400" dirty="0">
                <a:solidFill>
                  <a:srgbClr val="D93E2B"/>
                </a:solidFill>
              </a:rPr>
              <a:t>Methodology: </a:t>
            </a:r>
            <a:r>
              <a:rPr sz="5400" dirty="0">
                <a:solidFill>
                  <a:srgbClr val="87312B"/>
                </a:solidFill>
              </a:rPr>
              <a:t>Time Evolution of Topics</a:t>
            </a:r>
          </a:p>
        </p:txBody>
      </p:sp>
      <p:sp>
        <p:nvSpPr>
          <p:cNvPr id="155" name="Shape 155"/>
          <p:cNvSpPr/>
          <p:nvPr/>
        </p:nvSpPr>
        <p:spPr>
          <a:xfrm>
            <a:off x="3712976" y="2696804"/>
            <a:ext cx="5578849" cy="1168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Dynamic Topic Modelling Approach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9997AF1F-9B2A-49D2-A515-20CBF93F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3" y="4477675"/>
            <a:ext cx="11866247" cy="25512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508000" y="265061"/>
            <a:ext cx="11988800" cy="156578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Overview</a:t>
            </a:r>
          </a:p>
        </p:txBody>
      </p:sp>
      <p:sp>
        <p:nvSpPr>
          <p:cNvPr id="51" name="Shape 51"/>
          <p:cNvSpPr/>
          <p:nvPr/>
        </p:nvSpPr>
        <p:spPr>
          <a:xfrm>
            <a:off x="2279086" y="2196779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Introduction</a:t>
            </a:r>
          </a:p>
        </p:txBody>
      </p:sp>
      <p:sp>
        <p:nvSpPr>
          <p:cNvPr id="52" name="Shape 52"/>
          <p:cNvSpPr/>
          <p:nvPr/>
        </p:nvSpPr>
        <p:spPr>
          <a:xfrm>
            <a:off x="1147916" y="2059697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1</a:t>
            </a:r>
          </a:p>
        </p:txBody>
      </p:sp>
      <p:sp>
        <p:nvSpPr>
          <p:cNvPr id="53" name="Shape 53"/>
          <p:cNvSpPr/>
          <p:nvPr/>
        </p:nvSpPr>
        <p:spPr>
          <a:xfrm>
            <a:off x="2279086" y="3263272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Related Work</a:t>
            </a:r>
          </a:p>
        </p:txBody>
      </p:sp>
      <p:sp>
        <p:nvSpPr>
          <p:cNvPr id="54" name="Shape 54"/>
          <p:cNvSpPr/>
          <p:nvPr/>
        </p:nvSpPr>
        <p:spPr>
          <a:xfrm>
            <a:off x="1147916" y="3126190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2</a:t>
            </a:r>
          </a:p>
        </p:txBody>
      </p:sp>
      <p:sp>
        <p:nvSpPr>
          <p:cNvPr id="55" name="Shape 55"/>
          <p:cNvSpPr/>
          <p:nvPr/>
        </p:nvSpPr>
        <p:spPr>
          <a:xfrm>
            <a:off x="2279086" y="4329765"/>
            <a:ext cx="8656383" cy="2039926"/>
          </a:xfrm>
          <a:prstGeom prst="roundRect">
            <a:avLst>
              <a:gd name="adj" fmla="val 8267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b="1" dirty="0" smtClean="0"/>
              <a:t>Methodology</a:t>
            </a:r>
            <a:endParaRPr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Data Preparation </a:t>
            </a:r>
            <a:r>
              <a:rPr sz="2500" b="1" dirty="0"/>
              <a:t>~</a:t>
            </a:r>
            <a:r>
              <a:rPr sz="2500" dirty="0"/>
              <a:t> Building the LDA Model </a:t>
            </a:r>
            <a:r>
              <a:rPr sz="2500" b="1" dirty="0"/>
              <a:t>~</a:t>
            </a:r>
            <a:r>
              <a:rPr sz="2500" dirty="0"/>
              <a:t> Visualizing LDA Topics </a:t>
            </a:r>
            <a:r>
              <a:rPr sz="2500" b="1" dirty="0"/>
              <a:t>~</a:t>
            </a:r>
            <a:r>
              <a:rPr sz="2500" dirty="0"/>
              <a:t> Document Grouping </a:t>
            </a:r>
            <a:r>
              <a:rPr sz="2500" b="1" dirty="0"/>
              <a:t>~</a:t>
            </a:r>
            <a:r>
              <a:rPr sz="2500" dirty="0"/>
              <a:t> Time Evolution of Topics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 dirty="0" smtClean="0">
              <a:solidFill>
                <a:srgbClr val="414141"/>
              </a:solidFill>
            </a:endParaRPr>
          </a:p>
          <a:p>
            <a:pPr marL="469900" lvl="0" indent="-469900" algn="l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 smtClean="0">
              <a:solidFill>
                <a:srgbClr val="414141"/>
              </a:solidFill>
            </a:endParaRPr>
          </a:p>
          <a:p>
            <a:pPr lvl="0">
              <a:buSzPct val="75000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660400" lvl="0" indent="-660400">
              <a:buSzPct val="100000"/>
              <a:buAutoNum type="alphaLcParenR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147916" y="4820527"/>
            <a:ext cx="948865" cy="94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3</a:t>
            </a:r>
          </a:p>
        </p:txBody>
      </p:sp>
      <p:sp>
        <p:nvSpPr>
          <p:cNvPr id="57" name="Shape 57"/>
          <p:cNvSpPr/>
          <p:nvPr/>
        </p:nvSpPr>
        <p:spPr>
          <a:xfrm>
            <a:off x="2279086" y="6767217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Results</a:t>
            </a:r>
          </a:p>
        </p:txBody>
      </p:sp>
      <p:sp>
        <p:nvSpPr>
          <p:cNvPr id="58" name="Shape 58"/>
          <p:cNvSpPr/>
          <p:nvPr/>
        </p:nvSpPr>
        <p:spPr>
          <a:xfrm>
            <a:off x="2279086" y="7833710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 dirty="0" smtClean="0"/>
              <a:t>Conclusion</a:t>
            </a:r>
            <a:endParaRPr sz="3000" b="1" dirty="0"/>
          </a:p>
        </p:txBody>
      </p:sp>
      <p:sp>
        <p:nvSpPr>
          <p:cNvPr id="59" name="Shape 59"/>
          <p:cNvSpPr/>
          <p:nvPr/>
        </p:nvSpPr>
        <p:spPr>
          <a:xfrm>
            <a:off x="1147916" y="6630136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4</a:t>
            </a:r>
          </a:p>
        </p:txBody>
      </p:sp>
      <p:sp>
        <p:nvSpPr>
          <p:cNvPr id="60" name="Shape 60"/>
          <p:cNvSpPr/>
          <p:nvPr/>
        </p:nvSpPr>
        <p:spPr>
          <a:xfrm>
            <a:off x="1147916" y="7696628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519937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lang="en-US" sz="5400" dirty="0" smtClean="0">
                <a:solidFill>
                  <a:srgbClr val="D40000"/>
                </a:solidFill>
              </a:rPr>
              <a:t>Experiment 1:</a:t>
            </a:r>
            <a:r>
              <a:rPr lang="en-US" sz="5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5400" dirty="0">
                <a:solidFill>
                  <a:srgbClr val="800000"/>
                </a:solidFill>
              </a:rPr>
              <a:t>Evolution with 3 time slices</a:t>
            </a:r>
            <a:endParaRPr sz="5400" dirty="0">
              <a:solidFill>
                <a:srgbClr val="800000"/>
              </a:solidFill>
            </a:endParaRPr>
          </a:p>
        </p:txBody>
      </p:sp>
      <p:pic>
        <p:nvPicPr>
          <p:cNvPr id="159" name="pasted-image.pdf"/>
          <p:cNvPicPr/>
          <p:nvPr/>
        </p:nvPicPr>
        <p:blipFill>
          <a:blip r:embed="rId2">
            <a:extLst/>
          </a:blip>
          <a:srcRect l="679" t="1359" r="679"/>
          <a:stretch>
            <a:fillRect/>
          </a:stretch>
        </p:blipFill>
        <p:spPr>
          <a:xfrm>
            <a:off x="3640697" y="2698519"/>
            <a:ext cx="8838487" cy="460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754036" y="2453712"/>
            <a:ext cx="2411721" cy="4846176"/>
          </a:xfrm>
          <a:prstGeom prst="rect">
            <a:avLst/>
          </a:prstGeom>
          <a:solidFill>
            <a:srgbClr val="74B6A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Topic </a:t>
            </a:r>
            <a:r>
              <a:rPr sz="3200" u="sng" dirty="0" smtClean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A</a:t>
            </a:r>
            <a:endParaRPr sz="3200" u="sng" dirty="0"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time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 security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cannabis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establishment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amend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medical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producer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registration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blood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distribute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4294967295"/>
          </p:nvPr>
        </p:nvSpPr>
        <p:spPr>
          <a:xfrm>
            <a:off x="783304" y="7734300"/>
            <a:ext cx="11805264" cy="1219200"/>
          </a:xfrm>
          <a:prstGeom prst="rect">
            <a:avLst/>
          </a:prstGeom>
          <a:blipFill>
            <a:blip r:embed="rId3"/>
          </a:blipFill>
        </p:spPr>
        <p:txBody>
          <a:bodyPr/>
          <a:lstStyle/>
          <a:p>
            <a:pPr marL="0" lvl="0" indent="0" algn="ctr" defTabSz="443991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  <a:effectLst>
                  <a:outerShdw blurRad="19304" dist="25800" dir="2700000" rotWithShape="0">
                    <a:srgbClr val="3B3936"/>
                  </a:outerShdw>
                </a:effectLst>
              </a:rPr>
              <a:t>Food and Drugs Act Controlled Drugs and Substances Act Cannabis Act/regulations,</a:t>
            </a:r>
          </a:p>
          <a:p>
            <a:pPr marL="0" lvl="0" indent="0" algn="ctr" defTabSz="443991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  <a:effectLst>
                  <a:outerShdw blurRad="19304" dist="25800" dir="2700000" rotWithShape="0">
                    <a:srgbClr val="3B3936"/>
                  </a:outerShdw>
                </a:effectLst>
              </a:rPr>
              <a:t>Cannabis Act/regulations, Tobacco and Vaping Products Act/regulations</a:t>
            </a:r>
          </a:p>
        </p:txBody>
      </p:sp>
      <p:sp>
        <p:nvSpPr>
          <p:cNvPr id="8" name="Star: 5 Points 1">
            <a:extLst>
              <a:ext uri="{FF2B5EF4-FFF2-40B4-BE49-F238E27FC236}">
                <a16:creationId xmlns="" xmlns:a16="http://schemas.microsoft.com/office/drawing/2014/main" id="{57548AC1-5680-45FE-BC85-AB0CC6FE8B93}"/>
              </a:ext>
            </a:extLst>
          </p:cNvPr>
          <p:cNvSpPr/>
          <p:nvPr/>
        </p:nvSpPr>
        <p:spPr>
          <a:xfrm>
            <a:off x="10189029" y="3216729"/>
            <a:ext cx="326571" cy="359228"/>
          </a:xfrm>
          <a:prstGeom prst="star5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 defTabSz="519937">
              <a:spcBef>
                <a:spcPts val="1400"/>
              </a:spcBef>
              <a:defRPr sz="1800">
                <a:solidFill>
                  <a:srgbClr val="000000"/>
                </a:solidFill>
              </a:defRPr>
            </a:pPr>
            <a:r>
              <a:rPr lang="en-US" sz="4400" dirty="0">
                <a:solidFill>
                  <a:srgbClr val="D40000"/>
                </a:solidFill>
              </a:rPr>
              <a:t>Experiment </a:t>
            </a:r>
            <a:r>
              <a:rPr lang="en-US" sz="4400" dirty="0" smtClean="0">
                <a:solidFill>
                  <a:srgbClr val="D40000"/>
                </a:solidFill>
              </a:rPr>
              <a:t>2:</a:t>
            </a:r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Evolution with 10 years window</a:t>
            </a:r>
            <a:endParaRPr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754036" y="2453712"/>
            <a:ext cx="2411721" cy="4846176"/>
          </a:xfrm>
          <a:prstGeom prst="rect">
            <a:avLst/>
          </a:prstGeom>
          <a:solidFill>
            <a:srgbClr val="74B6A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Topic B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firearm</a:t>
            </a: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licence</a:t>
            </a: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request</a:t>
            </a: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issue</a:t>
            </a: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permit</a:t>
            </a: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chemical</a:t>
            </a: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quantity</a:t>
            </a: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registration</a:t>
            </a: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FFFFF"/>
                </a:solidFill>
              </a:rPr>
              <a:t>import</a:t>
            </a:r>
          </a:p>
          <a:p>
            <a:pPr lvl="0" defTabSz="457200">
              <a:defRPr sz="1800">
                <a:solidFill>
                  <a:srgbClr val="000000"/>
                </a:solidFill>
              </a:defRPr>
            </a:pPr>
            <a:r>
              <a:rPr sz="2400" b="1" dirty="0" smtClean="0">
                <a:solidFill>
                  <a:srgbClr val="FFFFFF"/>
                </a:solidFill>
              </a:rPr>
              <a:t>export</a:t>
            </a:r>
            <a:endParaRPr sz="2400" b="1" dirty="0">
              <a:solidFill>
                <a:srgbClr val="FFFFFF"/>
              </a:solidFill>
            </a:endParaRPr>
          </a:p>
        </p:txBody>
      </p:sp>
      <p:sp>
        <p:nvSpPr>
          <p:cNvPr id="165" name="Shape 165"/>
          <p:cNvSpPr>
            <a:spLocks noGrp="1"/>
          </p:cNvSpPr>
          <p:nvPr>
            <p:ph type="body" idx="4294967295"/>
          </p:nvPr>
        </p:nvSpPr>
        <p:spPr>
          <a:xfrm>
            <a:off x="783304" y="7734300"/>
            <a:ext cx="11805264" cy="1219200"/>
          </a:xfrm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marL="0" lvl="0" indent="0" algn="ctr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Firearms Act and Regulations</a:t>
            </a:r>
          </a:p>
          <a:p>
            <a:pPr marL="0" lvl="0" indent="0" algn="ctr"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Chemical Weapons Convention Implementation Act</a:t>
            </a:r>
          </a:p>
        </p:txBody>
      </p:sp>
      <p:pic>
        <p:nvPicPr>
          <p:cNvPr id="16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2874" y="2635213"/>
            <a:ext cx="8815538" cy="448317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tar: 5 Points 1">
            <a:extLst>
              <a:ext uri="{FF2B5EF4-FFF2-40B4-BE49-F238E27FC236}">
                <a16:creationId xmlns="" xmlns:a16="http://schemas.microsoft.com/office/drawing/2014/main" id="{8CDECDA1-AC50-4A36-9D7A-8C702C177BF4}"/>
              </a:ext>
            </a:extLst>
          </p:cNvPr>
          <p:cNvSpPr/>
          <p:nvPr/>
        </p:nvSpPr>
        <p:spPr>
          <a:xfrm>
            <a:off x="8360229" y="3086100"/>
            <a:ext cx="277585" cy="212271"/>
          </a:xfrm>
          <a:prstGeom prst="star5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" name="Star: 5 Points 2">
            <a:extLst>
              <a:ext uri="{FF2B5EF4-FFF2-40B4-BE49-F238E27FC236}">
                <a16:creationId xmlns="" xmlns:a16="http://schemas.microsoft.com/office/drawing/2014/main" id="{BFC86434-9C68-41C4-AEED-B46E5C66F233}"/>
              </a:ext>
            </a:extLst>
          </p:cNvPr>
          <p:cNvSpPr/>
          <p:nvPr/>
        </p:nvSpPr>
        <p:spPr>
          <a:xfrm>
            <a:off x="9062357" y="3463943"/>
            <a:ext cx="228600" cy="326572"/>
          </a:xfrm>
          <a:prstGeom prst="star5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508000" y="265061"/>
            <a:ext cx="11988800" cy="156578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Overview</a:t>
            </a:r>
          </a:p>
        </p:txBody>
      </p:sp>
      <p:sp>
        <p:nvSpPr>
          <p:cNvPr id="169" name="Shape 169"/>
          <p:cNvSpPr/>
          <p:nvPr/>
        </p:nvSpPr>
        <p:spPr>
          <a:xfrm>
            <a:off x="2279086" y="2196779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Introduction</a:t>
            </a:r>
          </a:p>
        </p:txBody>
      </p:sp>
      <p:sp>
        <p:nvSpPr>
          <p:cNvPr id="170" name="Shape 170"/>
          <p:cNvSpPr/>
          <p:nvPr/>
        </p:nvSpPr>
        <p:spPr>
          <a:xfrm>
            <a:off x="1147916" y="2059697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1</a:t>
            </a:r>
          </a:p>
        </p:txBody>
      </p:sp>
      <p:sp>
        <p:nvSpPr>
          <p:cNvPr id="171" name="Shape 171"/>
          <p:cNvSpPr/>
          <p:nvPr/>
        </p:nvSpPr>
        <p:spPr>
          <a:xfrm>
            <a:off x="2279086" y="3263272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Related Work</a:t>
            </a:r>
          </a:p>
        </p:txBody>
      </p:sp>
      <p:sp>
        <p:nvSpPr>
          <p:cNvPr id="172" name="Shape 172"/>
          <p:cNvSpPr/>
          <p:nvPr/>
        </p:nvSpPr>
        <p:spPr>
          <a:xfrm>
            <a:off x="1147916" y="3126190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2</a:t>
            </a:r>
          </a:p>
        </p:txBody>
      </p:sp>
      <p:sp>
        <p:nvSpPr>
          <p:cNvPr id="173" name="Shape 173"/>
          <p:cNvSpPr/>
          <p:nvPr/>
        </p:nvSpPr>
        <p:spPr>
          <a:xfrm>
            <a:off x="2279086" y="4329765"/>
            <a:ext cx="8656383" cy="2039926"/>
          </a:xfrm>
          <a:prstGeom prst="roundRect">
            <a:avLst>
              <a:gd name="adj" fmla="val 8267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b="1" dirty="0" smtClean="0"/>
              <a:t>Methodology</a:t>
            </a:r>
            <a:endParaRPr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Data Preparation </a:t>
            </a:r>
            <a:r>
              <a:rPr sz="2500" b="1" dirty="0"/>
              <a:t>~</a:t>
            </a:r>
            <a:r>
              <a:rPr sz="2500" dirty="0"/>
              <a:t> Building the LDA Model </a:t>
            </a:r>
            <a:r>
              <a:rPr sz="2500" b="1" dirty="0"/>
              <a:t>~</a:t>
            </a:r>
            <a:r>
              <a:rPr sz="2500" dirty="0"/>
              <a:t> Visualizing LDA Topics </a:t>
            </a:r>
            <a:r>
              <a:rPr sz="2500" b="1" dirty="0"/>
              <a:t>~</a:t>
            </a:r>
            <a:r>
              <a:rPr sz="2500" dirty="0"/>
              <a:t> Document Grouping </a:t>
            </a:r>
            <a:r>
              <a:rPr sz="2500" b="1" dirty="0"/>
              <a:t>~</a:t>
            </a:r>
            <a:r>
              <a:rPr sz="2500" dirty="0"/>
              <a:t> Time Evolution of Topics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 algn="l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660400" lvl="0" indent="-660400">
              <a:buSzPct val="100000"/>
              <a:buAutoNum type="alphaLcParenR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1147916" y="4820527"/>
            <a:ext cx="948865" cy="94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3</a:t>
            </a:r>
          </a:p>
        </p:txBody>
      </p:sp>
      <p:sp>
        <p:nvSpPr>
          <p:cNvPr id="175" name="Shape 175"/>
          <p:cNvSpPr/>
          <p:nvPr/>
        </p:nvSpPr>
        <p:spPr>
          <a:xfrm>
            <a:off x="2279086" y="6767217"/>
            <a:ext cx="8656383" cy="668966"/>
          </a:xfrm>
          <a:prstGeom prst="roundRect">
            <a:avLst>
              <a:gd name="adj" fmla="val 25208"/>
            </a:avLst>
          </a:prstGeom>
          <a:solidFill>
            <a:srgbClr val="9ED4BF"/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Results</a:t>
            </a:r>
          </a:p>
        </p:txBody>
      </p:sp>
      <p:sp>
        <p:nvSpPr>
          <p:cNvPr id="176" name="Shape 176"/>
          <p:cNvSpPr/>
          <p:nvPr/>
        </p:nvSpPr>
        <p:spPr>
          <a:xfrm>
            <a:off x="2279086" y="7833710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Conclusion</a:t>
            </a:r>
          </a:p>
        </p:txBody>
      </p:sp>
      <p:sp>
        <p:nvSpPr>
          <p:cNvPr id="177" name="Shape 177"/>
          <p:cNvSpPr/>
          <p:nvPr/>
        </p:nvSpPr>
        <p:spPr>
          <a:xfrm>
            <a:off x="1147916" y="6630136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4</a:t>
            </a:r>
          </a:p>
        </p:txBody>
      </p:sp>
      <p:sp>
        <p:nvSpPr>
          <p:cNvPr id="178" name="Shape 178"/>
          <p:cNvSpPr/>
          <p:nvPr/>
        </p:nvSpPr>
        <p:spPr>
          <a:xfrm>
            <a:off x="1147916" y="7696628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Results</a:t>
            </a:r>
          </a:p>
        </p:txBody>
      </p:sp>
      <p:sp>
        <p:nvSpPr>
          <p:cNvPr id="5" name="Shape 196"/>
          <p:cNvSpPr txBox="1">
            <a:spLocks/>
          </p:cNvSpPr>
          <p:nvPr/>
        </p:nvSpPr>
        <p:spPr>
          <a:xfrm>
            <a:off x="508000" y="2073726"/>
            <a:ext cx="11988800" cy="7451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69900" indent="-469900" defTabSz="5842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939800" indent="-469900" defTabSz="5842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409700" indent="-469900" defTabSz="5842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879600" indent="-469900" defTabSz="5842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349500" indent="-469900" defTabSz="5842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2819400" indent="-469900" defTabSz="5842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3289300" indent="-469900" defTabSz="5842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3759200" indent="-469900" defTabSz="5842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4229100" indent="-469900" defTabSz="5842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451104" indent="-451104" algn="l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Coherence Scores can be used to determine how many topics to create</a:t>
            </a:r>
          </a:p>
          <a:p>
            <a:pPr marL="451104" indent="-451104" algn="l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Topics generated reflect the ‘Acts’ in the dataset</a:t>
            </a:r>
          </a:p>
          <a:p>
            <a:pPr marL="451104" indent="-451104" algn="l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US" sz="2800" dirty="0" err="1" smtClean="0">
                <a:solidFill>
                  <a:schemeClr val="tx1">
                    <a:lumMod val="75000"/>
                  </a:schemeClr>
                </a:solidFill>
              </a:rPr>
              <a:t>pyLDAvis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 shows the clusters of topics</a:t>
            </a:r>
          </a:p>
          <a:p>
            <a:pPr marL="451104" indent="-451104" algn="l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The correlation between a document and topic is measured by correlation probability, but we can’t group documents by these values unless they are significantly large</a:t>
            </a:r>
          </a:p>
          <a:p>
            <a:pPr marL="451104" indent="-451104" algn="l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Correlation probabilities can be used to ‘tag’ documents with possible topics</a:t>
            </a:r>
          </a:p>
          <a:p>
            <a:pPr marL="451104" indent="-451104" algn="l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Able to analyze evolution of some topics over time</a:t>
            </a:r>
          </a:p>
          <a:p>
            <a:pPr marL="451104" indent="-451104" algn="l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It did not capture new topic which might have emerged in between entire time period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508000" y="265061"/>
            <a:ext cx="11988800" cy="156578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Overview</a:t>
            </a:r>
          </a:p>
        </p:txBody>
      </p:sp>
      <p:sp>
        <p:nvSpPr>
          <p:cNvPr id="184" name="Shape 184"/>
          <p:cNvSpPr/>
          <p:nvPr/>
        </p:nvSpPr>
        <p:spPr>
          <a:xfrm>
            <a:off x="2279086" y="2196779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Introduction</a:t>
            </a:r>
          </a:p>
        </p:txBody>
      </p:sp>
      <p:sp>
        <p:nvSpPr>
          <p:cNvPr id="185" name="Shape 185"/>
          <p:cNvSpPr/>
          <p:nvPr/>
        </p:nvSpPr>
        <p:spPr>
          <a:xfrm>
            <a:off x="1147916" y="2059697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1</a:t>
            </a:r>
          </a:p>
        </p:txBody>
      </p:sp>
      <p:sp>
        <p:nvSpPr>
          <p:cNvPr id="186" name="Shape 186"/>
          <p:cNvSpPr/>
          <p:nvPr/>
        </p:nvSpPr>
        <p:spPr>
          <a:xfrm>
            <a:off x="2279086" y="3263272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Related Work</a:t>
            </a:r>
          </a:p>
        </p:txBody>
      </p:sp>
      <p:sp>
        <p:nvSpPr>
          <p:cNvPr id="187" name="Shape 187"/>
          <p:cNvSpPr/>
          <p:nvPr/>
        </p:nvSpPr>
        <p:spPr>
          <a:xfrm>
            <a:off x="1147916" y="3126190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2</a:t>
            </a:r>
          </a:p>
        </p:txBody>
      </p:sp>
      <p:sp>
        <p:nvSpPr>
          <p:cNvPr id="188" name="Shape 188"/>
          <p:cNvSpPr/>
          <p:nvPr/>
        </p:nvSpPr>
        <p:spPr>
          <a:xfrm>
            <a:off x="2279086" y="4329765"/>
            <a:ext cx="8656383" cy="2039926"/>
          </a:xfrm>
          <a:prstGeom prst="roundRect">
            <a:avLst>
              <a:gd name="adj" fmla="val 8267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b="1" smtClean="0"/>
              <a:t>Methodology</a:t>
            </a:r>
            <a:endParaRPr sz="3000" b="1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Data Preparation </a:t>
            </a:r>
            <a:r>
              <a:rPr sz="2500" b="1" dirty="0"/>
              <a:t>~</a:t>
            </a:r>
            <a:r>
              <a:rPr sz="2500" dirty="0"/>
              <a:t> Building the LDA Model </a:t>
            </a:r>
            <a:r>
              <a:rPr sz="2500" b="1" dirty="0"/>
              <a:t>~</a:t>
            </a:r>
            <a:r>
              <a:rPr sz="2500" dirty="0"/>
              <a:t> Visualizing LDA Topics </a:t>
            </a:r>
            <a:r>
              <a:rPr sz="2500" b="1" dirty="0"/>
              <a:t>~</a:t>
            </a:r>
            <a:r>
              <a:rPr sz="2500" dirty="0"/>
              <a:t> Document Grouping </a:t>
            </a:r>
            <a:r>
              <a:rPr sz="2500" b="1" dirty="0"/>
              <a:t>~</a:t>
            </a:r>
            <a:r>
              <a:rPr sz="2500" dirty="0"/>
              <a:t> Time Evolution of Topics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 algn="l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660400" lvl="0" indent="-660400">
              <a:buSzPct val="100000"/>
              <a:buAutoNum type="alphaLcParenR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147916" y="4820527"/>
            <a:ext cx="948865" cy="94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3</a:t>
            </a:r>
          </a:p>
        </p:txBody>
      </p:sp>
      <p:sp>
        <p:nvSpPr>
          <p:cNvPr id="190" name="Shape 190"/>
          <p:cNvSpPr/>
          <p:nvPr/>
        </p:nvSpPr>
        <p:spPr>
          <a:xfrm>
            <a:off x="2279086" y="6767217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Results</a:t>
            </a:r>
          </a:p>
        </p:txBody>
      </p:sp>
      <p:sp>
        <p:nvSpPr>
          <p:cNvPr id="191" name="Shape 191"/>
          <p:cNvSpPr/>
          <p:nvPr/>
        </p:nvSpPr>
        <p:spPr>
          <a:xfrm>
            <a:off x="2279086" y="7833710"/>
            <a:ext cx="8656383" cy="668966"/>
          </a:xfrm>
          <a:prstGeom prst="roundRect">
            <a:avLst>
              <a:gd name="adj" fmla="val 25208"/>
            </a:avLst>
          </a:prstGeom>
          <a:solidFill>
            <a:srgbClr val="9ED4BF"/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Conclusion</a:t>
            </a:r>
          </a:p>
        </p:txBody>
      </p:sp>
      <p:sp>
        <p:nvSpPr>
          <p:cNvPr id="192" name="Shape 192"/>
          <p:cNvSpPr/>
          <p:nvPr/>
        </p:nvSpPr>
        <p:spPr>
          <a:xfrm>
            <a:off x="1147916" y="6630136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4</a:t>
            </a:r>
          </a:p>
        </p:txBody>
      </p:sp>
      <p:sp>
        <p:nvSpPr>
          <p:cNvPr id="193" name="Shape 193"/>
          <p:cNvSpPr/>
          <p:nvPr/>
        </p:nvSpPr>
        <p:spPr>
          <a:xfrm>
            <a:off x="1147916" y="7696628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Conclusion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4294967295"/>
          </p:nvPr>
        </p:nvSpPr>
        <p:spPr>
          <a:xfrm>
            <a:off x="508000" y="2599843"/>
            <a:ext cx="11988800" cy="674329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CA" sz="3200" dirty="0" smtClean="0">
                <a:solidFill>
                  <a:schemeClr val="tx1">
                    <a:lumMod val="75000"/>
                  </a:schemeClr>
                </a:solidFill>
              </a:rPr>
              <a:t>Fine-Tuning the Corpus</a:t>
            </a:r>
            <a:r>
              <a:rPr lang="en-CA" sz="3200" dirty="0" smtClean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pPr marL="451104" lvl="0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endParaRPr lang="en-CA" sz="32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921004" lvl="1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CA" sz="3200" dirty="0" smtClean="0">
                <a:solidFill>
                  <a:schemeClr val="tx1">
                    <a:lumMod val="75000"/>
                  </a:schemeClr>
                </a:solidFill>
              </a:rPr>
              <a:t>Remove words that occur in too many topics and do not contribute to the semantics of a topic</a:t>
            </a:r>
          </a:p>
          <a:p>
            <a:pPr marL="921004" lvl="1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CA" sz="3200" dirty="0" smtClean="0">
                <a:solidFill>
                  <a:schemeClr val="tx1">
                    <a:lumMod val="75000"/>
                  </a:schemeClr>
                </a:solidFill>
              </a:rPr>
              <a:t>This will improve the correlation between a document and its relevant topics</a:t>
            </a:r>
          </a:p>
          <a:p>
            <a:pPr marL="921004" lvl="1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CA" sz="3200" dirty="0" smtClean="0">
                <a:solidFill>
                  <a:schemeClr val="tx1">
                    <a:lumMod val="75000"/>
                  </a:schemeClr>
                </a:solidFill>
              </a:rPr>
              <a:t>It will also improve DTM analysis</a:t>
            </a:r>
          </a:p>
          <a:p>
            <a:pPr marL="469900" lvl="1" indent="0" defTabSz="560831">
              <a:spcBef>
                <a:spcPts val="2300"/>
              </a:spcBef>
              <a:buNone/>
              <a:defRPr sz="1800">
                <a:solidFill>
                  <a:srgbClr val="000000"/>
                </a:solidFill>
              </a:defRPr>
            </a:pPr>
            <a:endParaRPr lang="en-CA" sz="32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1104" indent="-451104" defTabSz="560831">
              <a:spcBef>
                <a:spcPts val="2300"/>
              </a:spcBef>
              <a:defRPr sz="1800">
                <a:solidFill>
                  <a:srgbClr val="000000"/>
                </a:solidFill>
              </a:defRPr>
            </a:pPr>
            <a:r>
              <a:rPr lang="en-CA" sz="3200" dirty="0" smtClean="0">
                <a:solidFill>
                  <a:schemeClr val="tx1">
                    <a:lumMod val="75000"/>
                  </a:schemeClr>
                </a:solidFill>
              </a:rPr>
              <a:t>Implement other visualization techniques for DTM to observe trends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References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0" cy="6985000"/>
          </a:xfrm>
          <a:prstGeom prst="rect">
            <a:avLst/>
          </a:prstGeom>
        </p:spPr>
        <p:txBody>
          <a:bodyPr/>
          <a:lstStyle/>
          <a:p>
            <a:pPr marL="423756" lvl="0" indent="-423756" defTabSz="449833">
              <a:spcBef>
                <a:spcPts val="1800"/>
              </a:spcBef>
              <a:buClrTx/>
              <a:buSzPct val="100000"/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309" b="1">
                <a:solidFill>
                  <a:srgbClr val="414141"/>
                </a:solidFill>
              </a:rPr>
              <a:t>Legal Documents Clustering and Summarization using Hierarchical Latent Dirichlet Allocation - </a:t>
            </a:r>
            <a:r>
              <a:rPr sz="2309" i="1">
                <a:solidFill>
                  <a:srgbClr val="414141"/>
                </a:solidFill>
              </a:rPr>
              <a:t>Ravi Venkatesh - IAES International Journal of Artificial Intelligence (IJ-AI) - 2013</a:t>
            </a:r>
            <a:endParaRPr sz="2309" b="1" i="1">
              <a:solidFill>
                <a:srgbClr val="414141"/>
              </a:solidFill>
            </a:endParaRPr>
          </a:p>
          <a:p>
            <a:pPr marL="423756" lvl="0" indent="-423756" defTabSz="449833">
              <a:spcBef>
                <a:spcPts val="1800"/>
              </a:spcBef>
              <a:buClrTx/>
              <a:buSzPct val="100000"/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309" b="1">
                <a:solidFill>
                  <a:srgbClr val="414141"/>
                </a:solidFill>
              </a:rPr>
              <a:t>Sentiment-topic modeling in text mining</a:t>
            </a:r>
            <a:r>
              <a:rPr sz="2309" b="1" i="1">
                <a:solidFill>
                  <a:srgbClr val="414141"/>
                </a:solidFill>
              </a:rPr>
              <a:t> - </a:t>
            </a:r>
            <a:r>
              <a:rPr sz="2309" i="1">
                <a:solidFill>
                  <a:srgbClr val="414141"/>
                </a:solidFill>
              </a:rPr>
              <a:t>Chenghua Lin-Ebuka Ibeke-Adam Wyner-Frank Guerin - Wiley Interdisciplinary Reviews: Data Mining and Knowledge Discovery - 2015</a:t>
            </a:r>
            <a:endParaRPr sz="2309" b="1" i="1">
              <a:solidFill>
                <a:srgbClr val="414141"/>
              </a:solidFill>
            </a:endParaRPr>
          </a:p>
          <a:p>
            <a:pPr marL="423756" lvl="0" indent="-423756" defTabSz="449833">
              <a:spcBef>
                <a:spcPts val="1800"/>
              </a:spcBef>
              <a:buClrTx/>
              <a:buSzPct val="100000"/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309" b="1">
                <a:solidFill>
                  <a:srgbClr val="414141"/>
                </a:solidFill>
              </a:rPr>
              <a:t>Latent Dirichlet Allocation - </a:t>
            </a:r>
            <a:r>
              <a:rPr sz="2309" i="1">
                <a:solidFill>
                  <a:srgbClr val="414141"/>
                </a:solidFill>
              </a:rPr>
              <a:t>David M. Blei, Andrew Y. Ng and Michael I. Jordan. University of California, Berkeley - 2003</a:t>
            </a:r>
          </a:p>
          <a:p>
            <a:pPr marL="423756" lvl="0" indent="-423756" defTabSz="449833">
              <a:spcBef>
                <a:spcPts val="1800"/>
              </a:spcBef>
              <a:buClrTx/>
              <a:buSzPct val="100000"/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309" b="1">
                <a:solidFill>
                  <a:srgbClr val="414141"/>
                </a:solidFill>
              </a:rPr>
              <a:t>A heuristic approach to determine an appropriate number of topics in topic modelling - </a:t>
            </a:r>
            <a:r>
              <a:rPr sz="2309" i="1">
                <a:solidFill>
                  <a:srgbClr val="414141"/>
                </a:solidFill>
              </a:rPr>
              <a:t>Weizhong Zhao-James Chen-Roger Perkins-Zhichao Liu-Weigong Ge-Yijun Ding-Wen Zou - BMC Bioinformatics - 2015</a:t>
            </a:r>
          </a:p>
          <a:p>
            <a:pPr marL="423756" lvl="0" indent="-423756" defTabSz="449833">
              <a:spcBef>
                <a:spcPts val="1800"/>
              </a:spcBef>
              <a:buClrTx/>
              <a:buSzPct val="100000"/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309" b="1">
                <a:solidFill>
                  <a:srgbClr val="414141"/>
                </a:solidFill>
              </a:rPr>
              <a:t>Topic Modeling in Python with Gensim</a:t>
            </a:r>
            <a:r>
              <a:rPr sz="2309" i="1">
                <a:solidFill>
                  <a:srgbClr val="414141"/>
                </a:solidFill>
              </a:rPr>
              <a:t> - </a:t>
            </a:r>
            <a:r>
              <a:rPr sz="2309">
                <a:solidFill>
                  <a:srgbClr val="414141"/>
                </a:solidFill>
                <a:hlinkClick r:id="rId2"/>
              </a:rPr>
              <a:t>https://www.machinelearningplus.com/nlp/topic-modeling-gensim-python/</a:t>
            </a:r>
            <a:endParaRPr sz="2309" i="1">
              <a:solidFill>
                <a:srgbClr val="414141"/>
              </a:solidFill>
            </a:endParaRPr>
          </a:p>
          <a:p>
            <a:pPr marL="423756" lvl="0" indent="-423756" defTabSz="449833">
              <a:spcBef>
                <a:spcPts val="1800"/>
              </a:spcBef>
              <a:buClrTx/>
              <a:buSzPct val="100000"/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sz="2309" b="1">
                <a:solidFill>
                  <a:srgbClr val="414141"/>
                </a:solidFill>
              </a:rPr>
              <a:t>Topic Modelling For Finding Similar Contracts - </a:t>
            </a:r>
            <a:r>
              <a:rPr sz="2309">
                <a:solidFill>
                  <a:srgbClr val="414141"/>
                </a:solidFill>
                <a:hlinkClick r:id="rId3"/>
              </a:rPr>
              <a:t>https://medium.com/@dudsdu/topic-modelling-for-finding-similar-contracts-df00b3aea8b2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ng"/>
          <p:cNvPicPr/>
          <p:nvPr/>
        </p:nvPicPr>
        <p:blipFill>
          <a:blip r:embed="rId2">
            <a:extLst/>
          </a:blip>
          <a:srcRect l="12500" r="1250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-433779" y="1239478"/>
            <a:ext cx="664631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6000" b="1"/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508000" y="265061"/>
            <a:ext cx="11988800" cy="156578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Overview</a:t>
            </a:r>
          </a:p>
        </p:txBody>
      </p:sp>
      <p:sp>
        <p:nvSpPr>
          <p:cNvPr id="63" name="Shape 63"/>
          <p:cNvSpPr/>
          <p:nvPr/>
        </p:nvSpPr>
        <p:spPr>
          <a:xfrm>
            <a:off x="2279086" y="2196779"/>
            <a:ext cx="8656383" cy="668966"/>
          </a:xfrm>
          <a:prstGeom prst="roundRect">
            <a:avLst>
              <a:gd name="adj" fmla="val 25208"/>
            </a:avLst>
          </a:prstGeom>
          <a:solidFill>
            <a:srgbClr val="9ED4BF"/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Introduction</a:t>
            </a:r>
          </a:p>
        </p:txBody>
      </p:sp>
      <p:sp>
        <p:nvSpPr>
          <p:cNvPr id="64" name="Shape 64"/>
          <p:cNvSpPr/>
          <p:nvPr/>
        </p:nvSpPr>
        <p:spPr>
          <a:xfrm>
            <a:off x="1147916" y="2059697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1</a:t>
            </a:r>
          </a:p>
        </p:txBody>
      </p:sp>
      <p:sp>
        <p:nvSpPr>
          <p:cNvPr id="65" name="Shape 65"/>
          <p:cNvSpPr/>
          <p:nvPr/>
        </p:nvSpPr>
        <p:spPr>
          <a:xfrm>
            <a:off x="2279086" y="3263272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Related Work</a:t>
            </a:r>
          </a:p>
        </p:txBody>
      </p:sp>
      <p:sp>
        <p:nvSpPr>
          <p:cNvPr id="66" name="Shape 66"/>
          <p:cNvSpPr/>
          <p:nvPr/>
        </p:nvSpPr>
        <p:spPr>
          <a:xfrm>
            <a:off x="1147916" y="3126190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2</a:t>
            </a:r>
          </a:p>
        </p:txBody>
      </p:sp>
      <p:sp>
        <p:nvSpPr>
          <p:cNvPr id="67" name="Shape 67"/>
          <p:cNvSpPr/>
          <p:nvPr/>
        </p:nvSpPr>
        <p:spPr>
          <a:xfrm>
            <a:off x="2279086" y="4329765"/>
            <a:ext cx="8656383" cy="2039926"/>
          </a:xfrm>
          <a:prstGeom prst="roundRect">
            <a:avLst>
              <a:gd name="adj" fmla="val 8267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b="1" dirty="0" smtClean="0"/>
              <a:t>Methodology</a:t>
            </a:r>
            <a:endParaRPr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Data Preparation </a:t>
            </a:r>
            <a:r>
              <a:rPr sz="2500" b="1" dirty="0"/>
              <a:t>~</a:t>
            </a:r>
            <a:r>
              <a:rPr sz="2500" dirty="0"/>
              <a:t> Building the LDA Model </a:t>
            </a:r>
            <a:r>
              <a:rPr sz="2500" b="1" dirty="0"/>
              <a:t>~</a:t>
            </a:r>
            <a:r>
              <a:rPr sz="2500" dirty="0"/>
              <a:t> Visualizing LDA Topics </a:t>
            </a:r>
            <a:r>
              <a:rPr sz="2500" b="1" dirty="0"/>
              <a:t>~</a:t>
            </a:r>
            <a:r>
              <a:rPr sz="2500" dirty="0"/>
              <a:t> Document Grouping </a:t>
            </a:r>
            <a:r>
              <a:rPr sz="2500" b="1" dirty="0"/>
              <a:t>~</a:t>
            </a:r>
            <a:r>
              <a:rPr sz="2500" dirty="0"/>
              <a:t> Time Evolution of Topics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 algn="l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660400" lvl="0" indent="-660400">
              <a:buSzPct val="100000"/>
              <a:buAutoNum type="alphaLcParenR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</p:txBody>
      </p:sp>
      <p:sp>
        <p:nvSpPr>
          <p:cNvPr id="68" name="Shape 68"/>
          <p:cNvSpPr/>
          <p:nvPr/>
        </p:nvSpPr>
        <p:spPr>
          <a:xfrm>
            <a:off x="1147916" y="4820527"/>
            <a:ext cx="948865" cy="94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3</a:t>
            </a:r>
          </a:p>
        </p:txBody>
      </p:sp>
      <p:sp>
        <p:nvSpPr>
          <p:cNvPr id="69" name="Shape 69"/>
          <p:cNvSpPr/>
          <p:nvPr/>
        </p:nvSpPr>
        <p:spPr>
          <a:xfrm>
            <a:off x="2279086" y="6767217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Results</a:t>
            </a:r>
          </a:p>
        </p:txBody>
      </p:sp>
      <p:sp>
        <p:nvSpPr>
          <p:cNvPr id="70" name="Shape 70"/>
          <p:cNvSpPr/>
          <p:nvPr/>
        </p:nvSpPr>
        <p:spPr>
          <a:xfrm>
            <a:off x="2279086" y="7833710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Conclusion</a:t>
            </a:r>
          </a:p>
        </p:txBody>
      </p:sp>
      <p:sp>
        <p:nvSpPr>
          <p:cNvPr id="71" name="Shape 71"/>
          <p:cNvSpPr/>
          <p:nvPr/>
        </p:nvSpPr>
        <p:spPr>
          <a:xfrm>
            <a:off x="1147916" y="6630136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4</a:t>
            </a:r>
          </a:p>
        </p:txBody>
      </p:sp>
      <p:sp>
        <p:nvSpPr>
          <p:cNvPr id="72" name="Shape 72"/>
          <p:cNvSpPr/>
          <p:nvPr/>
        </p:nvSpPr>
        <p:spPr>
          <a:xfrm>
            <a:off x="1147916" y="7696628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Introduction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4294967295"/>
          </p:nvPr>
        </p:nvSpPr>
        <p:spPr>
          <a:xfrm>
            <a:off x="508000" y="2628900"/>
            <a:ext cx="11988800" cy="2591927"/>
          </a:xfrm>
          <a:prstGeom prst="rect">
            <a:avLst/>
          </a:prstGeom>
        </p:spPr>
        <p:txBody>
          <a:bodyPr anchor="t"/>
          <a:lstStyle/>
          <a:p>
            <a:pPr marL="0" lvl="0" indent="0" algn="ctr" defTabSz="479044">
              <a:spcBef>
                <a:spcPts val="19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952" dirty="0">
                <a:solidFill>
                  <a:srgbClr val="414141"/>
                </a:solidFill>
              </a:rPr>
              <a:t>It’s a challenge for the Legal Community to go thru thousands of Legal documents to find what they need.</a:t>
            </a:r>
          </a:p>
          <a:p>
            <a:pPr marL="0" lvl="0" indent="0" algn="ctr" defTabSz="479044">
              <a:spcBef>
                <a:spcPts val="190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sz="2952" b="1" dirty="0">
                <a:solidFill>
                  <a:srgbClr val="414141"/>
                </a:solidFill>
              </a:rPr>
              <a:t>How can we make this less painful?</a:t>
            </a:r>
          </a:p>
        </p:txBody>
      </p:sp>
      <p:pic>
        <p:nvPicPr>
          <p:cNvPr id="7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423" y="4317799"/>
            <a:ext cx="4386377" cy="495484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762053" y="5119121"/>
            <a:ext cx="6822189" cy="3549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3200" b="1" dirty="0"/>
              <a:t>Problem </a:t>
            </a:r>
            <a:r>
              <a:rPr lang="en-US" sz="3200" b="1" dirty="0" smtClean="0"/>
              <a:t>Statement:</a:t>
            </a:r>
          </a:p>
          <a:p>
            <a:pPr algn="l" rtl="0" latinLnBrk="1" hangingPunct="0"/>
            <a:endParaRPr lang="en-CA" sz="3200" b="1" dirty="0"/>
          </a:p>
          <a:p>
            <a:pPr marL="457200" indent="-457200" algn="l" rtl="0" latinLnBrk="1" hangingPunct="0">
              <a:buFont typeface="Wingdings" charset="2"/>
              <a:buChar char="Ø"/>
            </a:pPr>
            <a:r>
              <a:rPr lang="en-CA" sz="3200" dirty="0"/>
              <a:t>How to simplify understanding of </a:t>
            </a:r>
            <a:r>
              <a:rPr lang="en-CA" sz="3200" dirty="0" smtClean="0"/>
              <a:t>regulation documents?</a:t>
            </a:r>
            <a:endParaRPr lang="en-CA" sz="3200" dirty="0"/>
          </a:p>
          <a:p>
            <a:pPr algn="l" rtl="0" latinLnBrk="1" hangingPunct="0"/>
            <a:endParaRPr lang="en-US" sz="3200" dirty="0"/>
          </a:p>
          <a:p>
            <a:pPr marL="457200" indent="-457200" algn="l" rtl="0" latinLnBrk="1" hangingPunct="0">
              <a:buFont typeface="Wingdings" charset="2"/>
              <a:buChar char="Ø"/>
            </a:pPr>
            <a:r>
              <a:rPr lang="en-US" sz="3200" dirty="0"/>
              <a:t>H</a:t>
            </a:r>
            <a:r>
              <a:rPr lang="en-CA" sz="3200" dirty="0" err="1"/>
              <a:t>ow</a:t>
            </a:r>
            <a:r>
              <a:rPr lang="en-CA" sz="3200" dirty="0"/>
              <a:t> can we analyse the </a:t>
            </a:r>
            <a:r>
              <a:rPr lang="en-CA" sz="3200" dirty="0" smtClean="0"/>
              <a:t>evolution </a:t>
            </a:r>
            <a:r>
              <a:rPr lang="en-CA" sz="3200" dirty="0"/>
              <a:t>of regulations over </a:t>
            </a:r>
            <a:r>
              <a:rPr lang="en-CA" sz="3200" dirty="0" smtClean="0"/>
              <a:t>time?</a:t>
            </a:r>
            <a:endParaRPr lang="en-CA" sz="3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Introduction</a:t>
            </a:r>
          </a:p>
        </p:txBody>
      </p:sp>
      <p:sp>
        <p:nvSpPr>
          <p:cNvPr id="80" name="Shape 80"/>
          <p:cNvSpPr>
            <a:spLocks noGrp="1"/>
          </p:cNvSpPr>
          <p:nvPr>
            <p:ph type="body" idx="4294967295"/>
          </p:nvPr>
        </p:nvSpPr>
        <p:spPr>
          <a:xfrm>
            <a:off x="508000" y="2324100"/>
            <a:ext cx="11988801" cy="2931448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 marL="408812" lvl="0" indent="-408812" defTabSz="508254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132" dirty="0">
                <a:solidFill>
                  <a:srgbClr val="414141"/>
                </a:solidFill>
              </a:rPr>
              <a:t>Topic Modeling is a set of techniques that aim to discover and annotate large archives of documents with thematic information</a:t>
            </a:r>
            <a:r>
              <a:rPr sz="3132" dirty="0" smtClean="0">
                <a:solidFill>
                  <a:srgbClr val="414141"/>
                </a:solidFill>
              </a:rPr>
              <a:t>.</a:t>
            </a:r>
            <a:endParaRPr lang="en-CA" sz="3132" dirty="0" smtClean="0">
              <a:solidFill>
                <a:srgbClr val="414141"/>
              </a:solidFill>
            </a:endParaRPr>
          </a:p>
          <a:p>
            <a:pPr marL="408812" lvl="0" indent="-408812" defTabSz="508254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lang="en-CA" sz="3132" dirty="0" smtClean="0">
                <a:solidFill>
                  <a:schemeClr val="tx1">
                    <a:lumMod val="75000"/>
                  </a:schemeClr>
                </a:solidFill>
              </a:rPr>
              <a:t>Unsupervised </a:t>
            </a:r>
            <a:r>
              <a:rPr lang="en-CA" sz="3132" dirty="0">
                <a:solidFill>
                  <a:schemeClr val="tx1">
                    <a:lumMod val="75000"/>
                  </a:schemeClr>
                </a:solidFill>
              </a:rPr>
              <a:t>m</a:t>
            </a:r>
            <a:r>
              <a:rPr lang="en-CA" sz="3132" dirty="0" smtClean="0">
                <a:solidFill>
                  <a:schemeClr val="tx1">
                    <a:lumMod val="75000"/>
                  </a:schemeClr>
                </a:solidFill>
              </a:rPr>
              <a:t>achine learning technique for which the validation of accuracy is mainly subjective</a:t>
            </a:r>
            <a:endParaRPr sz="3132" dirty="0">
              <a:solidFill>
                <a:schemeClr val="tx1">
                  <a:lumMod val="75000"/>
                </a:schemeClr>
              </a:solidFill>
            </a:endParaRPr>
          </a:p>
          <a:p>
            <a:pPr marL="408812" lvl="0" indent="-408812" defTabSz="508254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3132" dirty="0">
                <a:solidFill>
                  <a:srgbClr val="414141"/>
                </a:solidFill>
              </a:rPr>
              <a:t>Latent Dirichlet Allocation (LDA) - a continuous multivariate probabilistic </a:t>
            </a:r>
            <a:r>
              <a:rPr sz="3132" dirty="0" smtClean="0">
                <a:solidFill>
                  <a:srgbClr val="414141"/>
                </a:solidFill>
              </a:rPr>
              <a:t>model</a:t>
            </a:r>
            <a:endParaRPr lang="en-CA" sz="3132" dirty="0" smtClean="0">
              <a:solidFill>
                <a:srgbClr val="414141"/>
              </a:solidFill>
            </a:endParaRPr>
          </a:p>
          <a:p>
            <a:pPr marL="408812" lvl="0" indent="-408812" defTabSz="508254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endParaRPr sz="3132" dirty="0">
              <a:solidFill>
                <a:srgbClr val="414141"/>
              </a:solidFill>
            </a:endParaRPr>
          </a:p>
        </p:txBody>
      </p:sp>
      <p:pic>
        <p:nvPicPr>
          <p:cNvPr id="81" name="pasted-image.pdf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136" t="12748" r="15136" b="5549"/>
          <a:stretch>
            <a:fillRect/>
          </a:stretch>
        </p:blipFill>
        <p:spPr>
          <a:xfrm>
            <a:off x="948096" y="5739734"/>
            <a:ext cx="5733641" cy="208280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7096576" y="5560347"/>
            <a:ext cx="5444850" cy="340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14141"/>
                </a:solidFill>
              </a:rPr>
              <a:t>θ</a:t>
            </a:r>
            <a:r>
              <a:rPr sz="2000" dirty="0">
                <a:solidFill>
                  <a:srgbClr val="414141"/>
                </a:solidFill>
              </a:rPr>
              <a:t> — A distribution of topics, one for each 		document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14141"/>
                </a:solidFill>
              </a:rPr>
              <a:t>Z </a:t>
            </a:r>
            <a:r>
              <a:rPr sz="2000" dirty="0">
                <a:solidFill>
                  <a:srgbClr val="414141"/>
                </a:solidFill>
              </a:rPr>
              <a:t>— k Topics for each document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14141"/>
                </a:solidFill>
              </a:rPr>
              <a:t>β </a:t>
            </a:r>
            <a:r>
              <a:rPr sz="2000" dirty="0">
                <a:solidFill>
                  <a:srgbClr val="414141"/>
                </a:solidFill>
              </a:rPr>
              <a:t>— distribution of words, one for each topic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14141"/>
                </a:solidFill>
              </a:rPr>
              <a:t>D</a:t>
            </a:r>
            <a:r>
              <a:rPr sz="2000" dirty="0">
                <a:solidFill>
                  <a:srgbClr val="414141"/>
                </a:solidFill>
              </a:rPr>
              <a:t> — All the data we have (i.e. corpus)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14141"/>
                </a:solidFill>
              </a:rPr>
              <a:t>α </a:t>
            </a:r>
            <a:r>
              <a:rPr sz="2000" dirty="0">
                <a:solidFill>
                  <a:srgbClr val="414141"/>
                </a:solidFill>
              </a:rPr>
              <a:t>— A parameter vector for each document 		(document — Topic distribution)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414141"/>
                </a:solidFill>
              </a:rPr>
              <a:t>η</a:t>
            </a:r>
            <a:r>
              <a:rPr sz="2000" dirty="0">
                <a:solidFill>
                  <a:srgbClr val="414141"/>
                </a:solidFill>
              </a:rPr>
              <a:t> — A parameter vector for each topic (topic — 	word distribution)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508000" y="265061"/>
            <a:ext cx="11988800" cy="156578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Overview</a:t>
            </a:r>
          </a:p>
        </p:txBody>
      </p:sp>
      <p:sp>
        <p:nvSpPr>
          <p:cNvPr id="85" name="Shape 85"/>
          <p:cNvSpPr/>
          <p:nvPr/>
        </p:nvSpPr>
        <p:spPr>
          <a:xfrm>
            <a:off x="2279086" y="2196779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Introduction</a:t>
            </a:r>
          </a:p>
        </p:txBody>
      </p:sp>
      <p:sp>
        <p:nvSpPr>
          <p:cNvPr id="86" name="Shape 86"/>
          <p:cNvSpPr/>
          <p:nvPr/>
        </p:nvSpPr>
        <p:spPr>
          <a:xfrm>
            <a:off x="1147916" y="2059697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1</a:t>
            </a:r>
          </a:p>
        </p:txBody>
      </p:sp>
      <p:sp>
        <p:nvSpPr>
          <p:cNvPr id="87" name="Shape 87"/>
          <p:cNvSpPr/>
          <p:nvPr/>
        </p:nvSpPr>
        <p:spPr>
          <a:xfrm>
            <a:off x="2279086" y="3263272"/>
            <a:ext cx="8656383" cy="668966"/>
          </a:xfrm>
          <a:prstGeom prst="roundRect">
            <a:avLst>
              <a:gd name="adj" fmla="val 25208"/>
            </a:avLst>
          </a:prstGeom>
          <a:solidFill>
            <a:srgbClr val="9ED4BF"/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Related Work</a:t>
            </a:r>
          </a:p>
        </p:txBody>
      </p:sp>
      <p:sp>
        <p:nvSpPr>
          <p:cNvPr id="88" name="Shape 88"/>
          <p:cNvSpPr/>
          <p:nvPr/>
        </p:nvSpPr>
        <p:spPr>
          <a:xfrm>
            <a:off x="1147916" y="3126190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2</a:t>
            </a:r>
          </a:p>
        </p:txBody>
      </p:sp>
      <p:sp>
        <p:nvSpPr>
          <p:cNvPr id="89" name="Shape 89"/>
          <p:cNvSpPr/>
          <p:nvPr/>
        </p:nvSpPr>
        <p:spPr>
          <a:xfrm>
            <a:off x="2279086" y="4329765"/>
            <a:ext cx="8656383" cy="2039926"/>
          </a:xfrm>
          <a:prstGeom prst="roundRect">
            <a:avLst>
              <a:gd name="adj" fmla="val 8267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b="1" dirty="0" smtClean="0"/>
              <a:t>Methodology</a:t>
            </a:r>
            <a:endParaRPr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Data Preparation </a:t>
            </a:r>
            <a:r>
              <a:rPr sz="2500" b="1" dirty="0"/>
              <a:t>~</a:t>
            </a:r>
            <a:r>
              <a:rPr sz="2500" dirty="0"/>
              <a:t> Building the LDA Model </a:t>
            </a:r>
            <a:r>
              <a:rPr sz="2500" b="1" dirty="0"/>
              <a:t>~</a:t>
            </a:r>
            <a:r>
              <a:rPr sz="2500" dirty="0"/>
              <a:t> Visualizing LDA Topics </a:t>
            </a:r>
            <a:r>
              <a:rPr sz="2500" b="1" dirty="0"/>
              <a:t>~</a:t>
            </a:r>
            <a:r>
              <a:rPr sz="2500" dirty="0"/>
              <a:t> Document Grouping </a:t>
            </a:r>
            <a:r>
              <a:rPr sz="2500" b="1" dirty="0"/>
              <a:t>~</a:t>
            </a:r>
            <a:r>
              <a:rPr sz="2500" dirty="0"/>
              <a:t> Time Evolution of Topics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 algn="l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660400" lvl="0" indent="-660400">
              <a:buSzPct val="100000"/>
              <a:buAutoNum type="alphaLcParenR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</p:txBody>
      </p:sp>
      <p:sp>
        <p:nvSpPr>
          <p:cNvPr id="90" name="Shape 90"/>
          <p:cNvSpPr/>
          <p:nvPr/>
        </p:nvSpPr>
        <p:spPr>
          <a:xfrm>
            <a:off x="1147916" y="4820527"/>
            <a:ext cx="948865" cy="94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3</a:t>
            </a:r>
          </a:p>
        </p:txBody>
      </p:sp>
      <p:sp>
        <p:nvSpPr>
          <p:cNvPr id="91" name="Shape 91"/>
          <p:cNvSpPr/>
          <p:nvPr/>
        </p:nvSpPr>
        <p:spPr>
          <a:xfrm>
            <a:off x="2279086" y="6767217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Results</a:t>
            </a:r>
          </a:p>
        </p:txBody>
      </p:sp>
      <p:sp>
        <p:nvSpPr>
          <p:cNvPr id="92" name="Shape 92"/>
          <p:cNvSpPr/>
          <p:nvPr/>
        </p:nvSpPr>
        <p:spPr>
          <a:xfrm>
            <a:off x="2279086" y="7833710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Conclusion</a:t>
            </a:r>
          </a:p>
        </p:txBody>
      </p:sp>
      <p:sp>
        <p:nvSpPr>
          <p:cNvPr id="93" name="Shape 93"/>
          <p:cNvSpPr/>
          <p:nvPr/>
        </p:nvSpPr>
        <p:spPr>
          <a:xfrm>
            <a:off x="1147916" y="6630136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4</a:t>
            </a:r>
          </a:p>
        </p:txBody>
      </p:sp>
      <p:sp>
        <p:nvSpPr>
          <p:cNvPr id="94" name="Shape 94"/>
          <p:cNvSpPr/>
          <p:nvPr/>
        </p:nvSpPr>
        <p:spPr>
          <a:xfrm>
            <a:off x="1147916" y="7696628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 dirty="0">
                <a:solidFill>
                  <a:srgbClr val="D93E2B"/>
                </a:solidFill>
              </a:rPr>
              <a:t>Related Work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4294967295"/>
          </p:nvPr>
        </p:nvSpPr>
        <p:spPr>
          <a:xfrm>
            <a:off x="508000" y="2628900"/>
            <a:ext cx="11988800" cy="620626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33823" lvl="0" indent="-533823" defTabSz="566674">
              <a:spcBef>
                <a:spcPts val="2300"/>
              </a:spcBef>
              <a:buClrTx/>
              <a:buSzPct val="100000"/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CA" sz="2800" b="1" dirty="0">
                <a:solidFill>
                  <a:schemeClr val="tx1">
                    <a:lumMod val="75000"/>
                  </a:schemeClr>
                </a:solidFill>
              </a:rPr>
              <a:t>A Survey of Topic Modeling in Text Mining </a:t>
            </a:r>
            <a:r>
              <a:rPr lang="en-CA" sz="2800" b="1" baseline="30000" dirty="0">
                <a:solidFill>
                  <a:schemeClr val="tx1">
                    <a:lumMod val="75000"/>
                  </a:schemeClr>
                </a:solidFill>
              </a:rPr>
              <a:t>1</a:t>
            </a:r>
          </a:p>
          <a:p>
            <a:pPr lvl="1" defTabSz="566674">
              <a:spcBef>
                <a:spcPts val="2300"/>
              </a:spcBef>
              <a:buClrTx/>
              <a:buSzPct val="100000"/>
              <a:buFont typeface="Wingdings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Different </a:t>
            </a:r>
            <a:r>
              <a:rPr lang="en-CA" sz="2800" dirty="0">
                <a:solidFill>
                  <a:schemeClr val="tx1">
                    <a:lumMod val="75000"/>
                  </a:schemeClr>
                </a:solidFill>
              </a:rPr>
              <a:t>methodologies for topic modelling methods : LSA, </a:t>
            </a:r>
            <a:r>
              <a:rPr lang="en-CA" sz="2800" dirty="0" err="1">
                <a:solidFill>
                  <a:schemeClr val="tx1">
                    <a:lumMod val="75000"/>
                  </a:schemeClr>
                </a:solidFill>
              </a:rPr>
              <a:t>pLSA</a:t>
            </a:r>
            <a:r>
              <a:rPr lang="en-CA" sz="2800" dirty="0">
                <a:solidFill>
                  <a:schemeClr val="tx1">
                    <a:lumMod val="75000"/>
                  </a:schemeClr>
                </a:solidFill>
              </a:rPr>
              <a:t>, LDA and Correlated Topic Model (CTM).</a:t>
            </a:r>
          </a:p>
          <a:p>
            <a:pPr lvl="1" defTabSz="566674">
              <a:spcBef>
                <a:spcPts val="2300"/>
              </a:spcBef>
              <a:buClrTx/>
              <a:buSzPct val="100000"/>
              <a:buFont typeface="Wingdings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CA" sz="2800" dirty="0">
                <a:solidFill>
                  <a:schemeClr val="tx1">
                    <a:lumMod val="75000"/>
                  </a:schemeClr>
                </a:solidFill>
              </a:rPr>
              <a:t>Topic Over Time (TOT), Dynamic Topic Models (DTM)</a:t>
            </a:r>
          </a:p>
          <a:p>
            <a:pPr marL="0" lvl="0" indent="0" defTabSz="566674">
              <a:spcBef>
                <a:spcPts val="2300"/>
              </a:spcBef>
              <a:buClrTx/>
              <a:buSzPct val="100000"/>
              <a:buNone/>
              <a:defRPr sz="1800">
                <a:solidFill>
                  <a:srgbClr val="000000"/>
                </a:solidFill>
              </a:defRPr>
            </a:pPr>
            <a:r>
              <a:rPr lang="en-CA" sz="2800" b="1" dirty="0">
                <a:solidFill>
                  <a:schemeClr val="tx1">
                    <a:lumMod val="75000"/>
                  </a:schemeClr>
                </a:solidFill>
              </a:rPr>
              <a:t>2. Automatic Evaluation of Topic Coherence </a:t>
            </a:r>
            <a:r>
              <a:rPr lang="en-CA" sz="2800" b="1" baseline="30000" dirty="0">
                <a:solidFill>
                  <a:schemeClr val="tx1">
                    <a:lumMod val="75000"/>
                  </a:schemeClr>
                </a:solidFill>
              </a:rPr>
              <a:t>2</a:t>
            </a:r>
          </a:p>
          <a:p>
            <a:pPr lvl="1" defTabSz="566674">
              <a:spcBef>
                <a:spcPts val="2300"/>
              </a:spcBef>
              <a:buClrTx/>
              <a:buSzPct val="100000"/>
              <a:buFont typeface="Wingdings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CA" sz="2800" dirty="0">
                <a:solidFill>
                  <a:schemeClr val="tx1">
                    <a:lumMod val="75000"/>
                  </a:schemeClr>
                </a:solidFill>
              </a:rPr>
              <a:t>Coherence score evaluates the quality of a given topic, in terms of its coherence to a human</a:t>
            </a:r>
          </a:p>
          <a:p>
            <a:pPr lvl="1" defTabSz="566674">
              <a:spcBef>
                <a:spcPts val="2300"/>
              </a:spcBef>
              <a:buClrTx/>
              <a:buSzPct val="100000"/>
              <a:buFont typeface="Wingdings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US" sz="2800" b="1" dirty="0">
                <a:solidFill>
                  <a:schemeClr val="tx1">
                    <a:lumMod val="75000"/>
                  </a:schemeClr>
                </a:solidFill>
              </a:rPr>
              <a:t>Intrinsic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 (</a:t>
            </a:r>
            <a:r>
              <a:rPr lang="en-CA" sz="2800" dirty="0">
                <a:solidFill>
                  <a:schemeClr val="tx1">
                    <a:lumMod val="75000"/>
                  </a:schemeClr>
                </a:solidFill>
              </a:rPr>
              <a:t>UMass) measures to compare a word only to the preceding and succeeding words respectively, need ordered </a:t>
            </a:r>
            <a:r>
              <a:rPr lang="en-CA" sz="2800" dirty="0" smtClean="0">
                <a:solidFill>
                  <a:schemeClr val="tx1">
                    <a:lumMod val="75000"/>
                  </a:schemeClr>
                </a:solidFill>
              </a:rPr>
              <a:t>words</a:t>
            </a:r>
          </a:p>
          <a:p>
            <a:pPr lvl="1" defTabSz="566674">
              <a:spcBef>
                <a:spcPts val="2300"/>
              </a:spcBef>
              <a:buClrTx/>
              <a:buSzPct val="100000"/>
              <a:buFont typeface="Wingdings" charset="2"/>
              <a:buChar char="v"/>
              <a:defRPr sz="1800">
                <a:solidFill>
                  <a:srgbClr val="000000"/>
                </a:solidFill>
              </a:defRPr>
            </a:pPr>
            <a:r>
              <a:rPr lang="en-CA" sz="2800" b="1" dirty="0" smtClean="0">
                <a:solidFill>
                  <a:schemeClr val="tx1">
                    <a:lumMod val="75000"/>
                  </a:schemeClr>
                </a:solidFill>
              </a:rPr>
              <a:t>Extrinsic</a:t>
            </a:r>
            <a:r>
              <a:rPr lang="en-CA" sz="28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CA" sz="2800" dirty="0">
                <a:solidFill>
                  <a:schemeClr val="tx1">
                    <a:lumMod val="75000"/>
                  </a:schemeClr>
                </a:solidFill>
              </a:rPr>
              <a:t>(UCI): every single word is paired with every other single word. Uses </a:t>
            </a:r>
            <a:r>
              <a:rPr lang="en-CA" sz="2800" dirty="0" err="1">
                <a:solidFill>
                  <a:schemeClr val="tx1">
                    <a:lumMod val="75000"/>
                  </a:schemeClr>
                </a:solidFill>
              </a:rPr>
              <a:t>pointwise</a:t>
            </a:r>
            <a:r>
              <a:rPr lang="en-CA" sz="2800" dirty="0">
                <a:solidFill>
                  <a:schemeClr val="tx1">
                    <a:lumMod val="75000"/>
                  </a:schemeClr>
                </a:solidFill>
              </a:rPr>
              <a:t> mutual information (PMI)</a:t>
            </a:r>
            <a:endParaRPr lang="en-CA" sz="2800" b="1" baseline="30000" dirty="0">
              <a:solidFill>
                <a:schemeClr val="tx1">
                  <a:lumMod val="75000"/>
                </a:schemeClr>
              </a:solidFill>
            </a:endParaRPr>
          </a:p>
          <a:p>
            <a:pPr marL="533823" lvl="0" indent="-533823" defTabSz="566674">
              <a:spcBef>
                <a:spcPts val="2300"/>
              </a:spcBef>
              <a:buClrTx/>
              <a:buSzPct val="100000"/>
              <a:buFontTx/>
              <a:buAutoNum type="arabicPeriod"/>
              <a:defRPr sz="1800">
                <a:solidFill>
                  <a:srgbClr val="000000"/>
                </a:solidFill>
              </a:defRPr>
            </a:pPr>
            <a:endParaRPr sz="2910" dirty="0">
              <a:solidFill>
                <a:srgbClr val="41414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4E8D31B-2814-4CEF-A66A-C8255D357C04}"/>
              </a:ext>
            </a:extLst>
          </p:cNvPr>
          <p:cNvSpPr txBox="1"/>
          <p:nvPr/>
        </p:nvSpPr>
        <p:spPr>
          <a:xfrm>
            <a:off x="254018" y="8594427"/>
            <a:ext cx="1256391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CA" sz="2000" baseline="30000" dirty="0" smtClean="0"/>
              <a:t>1  </a:t>
            </a:r>
            <a:r>
              <a:rPr lang="en-CA" sz="2000" dirty="0" smtClean="0"/>
              <a:t>https</a:t>
            </a:r>
            <a:r>
              <a:rPr lang="en-CA" sz="2000" dirty="0"/>
              <a:t>://thesai.org/Downloads/Volume6No1/Paper_21-A_Survey_of_Topic_Modeling_in_Text_Mining.pdf</a:t>
            </a:r>
          </a:p>
          <a:p>
            <a:pPr algn="l" rtl="0" latinLnBrk="1" hangingPunct="0"/>
            <a:r>
              <a:rPr lang="en-CA" sz="2000" baseline="30000" dirty="0" smtClean="0"/>
              <a:t>2  </a:t>
            </a:r>
            <a:r>
              <a:rPr lang="en-CA" sz="2000" dirty="0" smtClean="0"/>
              <a:t>https</a:t>
            </a:r>
            <a:r>
              <a:rPr lang="en-CA" sz="2000" dirty="0"/>
              <a:t>://mimno.infosci.cornell.edu/info6150/readings/N10-1012.pdf</a:t>
            </a:r>
            <a:endParaRPr kumimoji="0" lang="en-CA" sz="20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508000" y="265061"/>
            <a:ext cx="11988800" cy="156578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Overview</a:t>
            </a:r>
          </a:p>
        </p:txBody>
      </p:sp>
      <p:sp>
        <p:nvSpPr>
          <p:cNvPr id="100" name="Shape 100"/>
          <p:cNvSpPr/>
          <p:nvPr/>
        </p:nvSpPr>
        <p:spPr>
          <a:xfrm>
            <a:off x="2279086" y="2196779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Introduction</a:t>
            </a:r>
          </a:p>
        </p:txBody>
      </p:sp>
      <p:sp>
        <p:nvSpPr>
          <p:cNvPr id="101" name="Shape 101"/>
          <p:cNvSpPr/>
          <p:nvPr/>
        </p:nvSpPr>
        <p:spPr>
          <a:xfrm>
            <a:off x="1147916" y="2059697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1</a:t>
            </a:r>
          </a:p>
        </p:txBody>
      </p:sp>
      <p:sp>
        <p:nvSpPr>
          <p:cNvPr id="102" name="Shape 102"/>
          <p:cNvSpPr/>
          <p:nvPr/>
        </p:nvSpPr>
        <p:spPr>
          <a:xfrm>
            <a:off x="2279086" y="3263272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Related Work</a:t>
            </a:r>
          </a:p>
        </p:txBody>
      </p:sp>
      <p:sp>
        <p:nvSpPr>
          <p:cNvPr id="103" name="Shape 103"/>
          <p:cNvSpPr/>
          <p:nvPr/>
        </p:nvSpPr>
        <p:spPr>
          <a:xfrm>
            <a:off x="1147916" y="3126190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2</a:t>
            </a:r>
          </a:p>
        </p:txBody>
      </p:sp>
      <p:sp>
        <p:nvSpPr>
          <p:cNvPr id="104" name="Shape 104"/>
          <p:cNvSpPr/>
          <p:nvPr/>
        </p:nvSpPr>
        <p:spPr>
          <a:xfrm>
            <a:off x="2279086" y="4329765"/>
            <a:ext cx="8656383" cy="2039926"/>
          </a:xfrm>
          <a:prstGeom prst="roundRect">
            <a:avLst>
              <a:gd name="adj" fmla="val 8267"/>
            </a:avLst>
          </a:prstGeom>
          <a:solidFill>
            <a:srgbClr val="9ED4BF"/>
          </a:solidFill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CA"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b="1" dirty="0" smtClean="0"/>
              <a:t>Methodology</a:t>
            </a:r>
            <a:endParaRPr sz="30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Data Preparation </a:t>
            </a:r>
            <a:r>
              <a:rPr sz="2500" b="1" dirty="0"/>
              <a:t>~</a:t>
            </a:r>
            <a:r>
              <a:rPr sz="2500" dirty="0"/>
              <a:t> Building the LDA Model </a:t>
            </a:r>
            <a:r>
              <a:rPr sz="2500" b="1" dirty="0"/>
              <a:t>~</a:t>
            </a:r>
            <a:r>
              <a:rPr sz="2500" dirty="0"/>
              <a:t> Visualizing LDA Topics </a:t>
            </a:r>
            <a:r>
              <a:rPr sz="2500" b="1" dirty="0"/>
              <a:t>~</a:t>
            </a:r>
            <a:r>
              <a:rPr sz="2500" dirty="0"/>
              <a:t> Document Grouping </a:t>
            </a:r>
            <a:r>
              <a:rPr sz="2500" b="1" dirty="0"/>
              <a:t>~</a:t>
            </a:r>
            <a:r>
              <a:rPr sz="2500" dirty="0"/>
              <a:t> Time Evolution of Topics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1414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 algn="l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469900" lvl="0" indent="-469900">
              <a:buSzPct val="75000"/>
              <a:buChar char="-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  <a:p>
            <a:pPr marL="660400" lvl="0" indent="-660400">
              <a:buSzPct val="100000"/>
              <a:buAutoNum type="alphaLcParenR"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414141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1147916" y="4820527"/>
            <a:ext cx="948865" cy="943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3</a:t>
            </a:r>
          </a:p>
        </p:txBody>
      </p:sp>
      <p:sp>
        <p:nvSpPr>
          <p:cNvPr id="106" name="Shape 106"/>
          <p:cNvSpPr/>
          <p:nvPr/>
        </p:nvSpPr>
        <p:spPr>
          <a:xfrm>
            <a:off x="2279086" y="6767217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Results</a:t>
            </a:r>
          </a:p>
        </p:txBody>
      </p:sp>
      <p:sp>
        <p:nvSpPr>
          <p:cNvPr id="107" name="Shape 107"/>
          <p:cNvSpPr/>
          <p:nvPr/>
        </p:nvSpPr>
        <p:spPr>
          <a:xfrm>
            <a:off x="2279086" y="7833710"/>
            <a:ext cx="8656383" cy="668966"/>
          </a:xfrm>
          <a:prstGeom prst="roundRect">
            <a:avLst>
              <a:gd name="adj" fmla="val 25208"/>
            </a:avLst>
          </a:prstGeom>
          <a:ln w="254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3000" b="1"/>
              <a:t>Conclusion</a:t>
            </a:r>
          </a:p>
        </p:txBody>
      </p:sp>
      <p:sp>
        <p:nvSpPr>
          <p:cNvPr id="108" name="Shape 108"/>
          <p:cNvSpPr/>
          <p:nvPr/>
        </p:nvSpPr>
        <p:spPr>
          <a:xfrm>
            <a:off x="1147916" y="6630136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4</a:t>
            </a:r>
          </a:p>
        </p:txBody>
      </p:sp>
      <p:sp>
        <p:nvSpPr>
          <p:cNvPr id="109" name="Shape 109"/>
          <p:cNvSpPr/>
          <p:nvPr/>
        </p:nvSpPr>
        <p:spPr>
          <a:xfrm>
            <a:off x="1147916" y="7696628"/>
            <a:ext cx="948865" cy="94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Methodology: </a:t>
            </a:r>
            <a:r>
              <a:rPr sz="7000">
                <a:solidFill>
                  <a:srgbClr val="87312B"/>
                </a:solidFill>
              </a:rPr>
              <a:t>Data Preparation 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4294967295"/>
          </p:nvPr>
        </p:nvSpPr>
        <p:spPr>
          <a:xfrm>
            <a:off x="508000" y="2324099"/>
            <a:ext cx="11988800" cy="7127889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289771" lvl="0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414141"/>
                </a:solidFill>
              </a:rPr>
              <a:t>Dataset contents:  </a:t>
            </a:r>
          </a:p>
          <a:p>
            <a:pPr marL="637497" lvl="1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14141"/>
                </a:solidFill>
                <a:latin typeface="Courier"/>
                <a:ea typeface="Courier"/>
                <a:cs typeface="Courier"/>
                <a:sym typeface="Courier"/>
              </a:rPr>
              <a:t>columns:</a:t>
            </a:r>
            <a:r>
              <a:rPr sz="2000" dirty="0">
                <a:solidFill>
                  <a:srgbClr val="414141"/>
                </a:solidFill>
              </a:rPr>
              <a:t> </a:t>
            </a:r>
            <a:r>
              <a:rPr sz="2000" dirty="0">
                <a:solidFill>
                  <a:srgbClr val="414141"/>
                </a:solidFill>
                <a:latin typeface="Courier"/>
                <a:ea typeface="Courier"/>
                <a:cs typeface="Courier"/>
                <a:sym typeface="Courier"/>
              </a:rPr>
              <a:t>[‘instrumentNumber','shorttitle','longtitle','modifiedyear', 'registrationyear',’consolidationyear','xrefxternal', ‘content']</a:t>
            </a:r>
          </a:p>
          <a:p>
            <a:pPr marL="637497" lvl="1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rgbClr val="414141"/>
                </a:solidFill>
                <a:latin typeface="Courier"/>
                <a:ea typeface="Courier"/>
                <a:cs typeface="Courier"/>
                <a:sym typeface="Courier"/>
              </a:rPr>
              <a:t>rows: 2062</a:t>
            </a:r>
            <a:endParaRPr sz="2000" dirty="0">
              <a:solidFill>
                <a:srgbClr val="414141"/>
              </a:solidFill>
            </a:endParaRPr>
          </a:p>
          <a:p>
            <a:pPr marL="289771" lvl="0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414141"/>
                </a:solidFill>
              </a:rPr>
              <a:t>Extract the XML files using the code provided by Prof. Shariyar</a:t>
            </a:r>
          </a:p>
          <a:p>
            <a:pPr marL="289771" lvl="0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414141"/>
                </a:solidFill>
              </a:rPr>
              <a:t>Reduce Dataset to required columns only</a:t>
            </a:r>
          </a:p>
          <a:p>
            <a:pPr marL="289771" lvl="0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414141"/>
                </a:solidFill>
              </a:rPr>
              <a:t>Remove all rows with missing registration year</a:t>
            </a:r>
          </a:p>
          <a:p>
            <a:pPr marL="289771" lvl="0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414141"/>
                </a:solidFill>
              </a:rPr>
              <a:t>Convert content column to list of documents</a:t>
            </a:r>
          </a:p>
          <a:p>
            <a:pPr marL="289771" lvl="0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414141"/>
                </a:solidFill>
              </a:rPr>
              <a:t>Tokenize documents</a:t>
            </a:r>
          </a:p>
          <a:p>
            <a:pPr marL="289771" lvl="0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414141"/>
                </a:solidFill>
              </a:rPr>
              <a:t>Remove stopwords</a:t>
            </a:r>
          </a:p>
          <a:p>
            <a:pPr marL="289771" lvl="0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414141"/>
                </a:solidFill>
              </a:rPr>
              <a:t>Extract bigrams/trigrams</a:t>
            </a:r>
          </a:p>
          <a:p>
            <a:pPr marL="289771" lvl="0" indent="-289771" defTabSz="432308">
              <a:lnSpc>
                <a:spcPct val="120000"/>
              </a:lnSpc>
              <a:spcBef>
                <a:spcPts val="1300"/>
              </a:spcBef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414141"/>
                </a:solidFill>
              </a:rPr>
              <a:t>Lemmatization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1179</Words>
  <Application>Microsoft Macintosh PowerPoint</Application>
  <PresentationFormat>Custom</PresentationFormat>
  <Paragraphs>317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New_Template4</vt:lpstr>
      <vt:lpstr>Topic Modeling of Canadian Regulations </vt:lpstr>
      <vt:lpstr>Overview</vt:lpstr>
      <vt:lpstr>Overview</vt:lpstr>
      <vt:lpstr>Introduction</vt:lpstr>
      <vt:lpstr>Introduction</vt:lpstr>
      <vt:lpstr>Overview</vt:lpstr>
      <vt:lpstr>Related Work</vt:lpstr>
      <vt:lpstr>Overview</vt:lpstr>
      <vt:lpstr>Methodology: Data Preparation </vt:lpstr>
      <vt:lpstr>Methodology: Building the LDA Model</vt:lpstr>
      <vt:lpstr>Methodology: Building the LDA Model</vt:lpstr>
      <vt:lpstr>Methodology: Building the LDA Model</vt:lpstr>
      <vt:lpstr>Methodology: Building the LDA Model</vt:lpstr>
      <vt:lpstr>Methodology: Building the LDA Model</vt:lpstr>
      <vt:lpstr>Methodology: Visualizing LDA Topics</vt:lpstr>
      <vt:lpstr>Methodology: Document Grouping</vt:lpstr>
      <vt:lpstr>Methodology: Document Grouping</vt:lpstr>
      <vt:lpstr>Methodology: Time Evolution of Topics</vt:lpstr>
      <vt:lpstr>Methodology: Time Evolution of Topics</vt:lpstr>
      <vt:lpstr>Experiment 1: Evolution with 3 time slices</vt:lpstr>
      <vt:lpstr>Experiment 2: Evolution with 10 years window</vt:lpstr>
      <vt:lpstr>Overview</vt:lpstr>
      <vt:lpstr>Results</vt:lpstr>
      <vt:lpstr>Overview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of Canadian Regulations </dc:title>
  <cp:lastModifiedBy>Eisha Patel</cp:lastModifiedBy>
  <cp:revision>15</cp:revision>
  <dcterms:modified xsi:type="dcterms:W3CDTF">2019-04-17T21:21:55Z</dcterms:modified>
</cp:coreProperties>
</file>